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1" r:id="rId3"/>
    <p:sldId id="257" r:id="rId4"/>
    <p:sldId id="284" r:id="rId5"/>
    <p:sldId id="258" r:id="rId6"/>
    <p:sldId id="259" r:id="rId7"/>
    <p:sldId id="260" r:id="rId8"/>
    <p:sldId id="262" r:id="rId9"/>
    <p:sldId id="264" r:id="rId10"/>
    <p:sldId id="296" r:id="rId11"/>
    <p:sldId id="298" r:id="rId12"/>
    <p:sldId id="299" r:id="rId13"/>
    <p:sldId id="300" r:id="rId14"/>
    <p:sldId id="301" r:id="rId15"/>
    <p:sldId id="302" r:id="rId16"/>
    <p:sldId id="263" r:id="rId17"/>
    <p:sldId id="266" r:id="rId18"/>
    <p:sldId id="265" r:id="rId19"/>
    <p:sldId id="268" r:id="rId20"/>
    <p:sldId id="267" r:id="rId21"/>
    <p:sldId id="269" r:id="rId22"/>
    <p:sldId id="270" r:id="rId23"/>
    <p:sldId id="271" r:id="rId24"/>
    <p:sldId id="272" r:id="rId25"/>
    <p:sldId id="273" r:id="rId26"/>
    <p:sldId id="282" r:id="rId27"/>
    <p:sldId id="283" r:id="rId28"/>
    <p:sldId id="274" r:id="rId29"/>
    <p:sldId id="275" r:id="rId30"/>
    <p:sldId id="303" r:id="rId31"/>
    <p:sldId id="291" r:id="rId32"/>
    <p:sldId id="292" r:id="rId33"/>
    <p:sldId id="293" r:id="rId34"/>
    <p:sldId id="294" r:id="rId35"/>
    <p:sldId id="288" r:id="rId36"/>
    <p:sldId id="279" r:id="rId37"/>
    <p:sldId id="287" r:id="rId38"/>
    <p:sldId id="280" r:id="rId3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4F2B6-0B00-2271-A74A-E8EE81FA1234}" v="2" dt="2025-11-20T16:21:47.149"/>
    <p1510:client id="{08A44942-0AD2-242F-C4B8-66C04CD83C47}" v="477" dt="2025-11-19T22:17:00.928"/>
    <p1510:client id="{122045A6-7487-215E-F786-F2F471585A8E}" v="249" dt="2025-11-20T23:43:05.262"/>
    <p1510:client id="{363D6415-E3D3-1DBD-9E5B-A4B20194CC48}" v="49" dt="2025-11-20T19:39:44.309"/>
    <p1510:client id="{3A87AB7C-6C97-8FFB-C77E-44DC90CCFF81}" v="44" dt="2025-11-21T09:35:30.668"/>
    <p1510:client id="{3DF0C80E-90D0-E70C-364B-D0E5CE0B2D56}" v="85" dt="2025-11-20T20:15:43.941"/>
    <p1510:client id="{4389F6A9-F505-D561-8A4A-35C5CE0A1043}" v="475" dt="2025-11-21T10:34:34.028"/>
    <p1510:client id="{4C3AF93D-2ABE-AB3D-1044-BDD2D98C1296}" v="20" dt="2025-11-21T11:11:22.455"/>
    <p1510:client id="{5E5F6EAD-D58B-1D9F-81CF-8B0C29DA7EB5}" v="1" dt="2025-11-20T17:18:39.231"/>
    <p1510:client id="{69B5B6EA-8BA8-1F5F-7A0A-B74F53ED82D0}" v="4" dt="2025-11-20T17:18:12.463"/>
    <p1510:client id="{7A3EB812-256C-8651-A38D-85A523D4406F}" v="19" dt="2025-11-21T10:20:40.145"/>
    <p1510:client id="{F0040879-529C-76C3-7FFE-ACA41C3BD44C}" v="4" dt="2025-11-19T20:39:59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12.svg"/><Relationship Id="rId9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12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E06BC-8FF6-448B-B72E-BE36C06D2D7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F5E7DA-F8A6-4FE0-9E1D-463E804F869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Rozproszona platforma przetwarzania danych</a:t>
          </a:r>
          <a:endParaRPr lang="en-US"/>
        </a:p>
      </dgm:t>
    </dgm:pt>
    <dgm:pt modelId="{1AA2AB7A-410B-421A-A59F-57914CFCF163}" type="parTrans" cxnId="{061886AC-6569-4189-B968-856B3815BCCA}">
      <dgm:prSet/>
      <dgm:spPr/>
      <dgm:t>
        <a:bodyPr/>
        <a:lstStyle/>
        <a:p>
          <a:endParaRPr lang="en-US"/>
        </a:p>
      </dgm:t>
    </dgm:pt>
    <dgm:pt modelId="{C9C0C22F-B7C9-4DEF-895A-724D727301F1}" type="sibTrans" cxnId="{061886AC-6569-4189-B968-856B3815BCCA}">
      <dgm:prSet/>
      <dgm:spPr/>
      <dgm:t>
        <a:bodyPr/>
        <a:lstStyle/>
        <a:p>
          <a:endParaRPr lang="en-US"/>
        </a:p>
      </dgm:t>
    </dgm:pt>
    <dgm:pt modelId="{F4980159-BA18-44C9-9881-7BFCE958EF1B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Praca na bardzo dużych zbiorach (Big Data)</a:t>
          </a:r>
          <a:endParaRPr lang="en-US"/>
        </a:p>
      </dgm:t>
    </dgm:pt>
    <dgm:pt modelId="{43AD7298-2AEB-4891-84CF-D805A581A961}" type="parTrans" cxnId="{83FFA43C-2E13-4785-A5D0-10C587894DB2}">
      <dgm:prSet/>
      <dgm:spPr/>
      <dgm:t>
        <a:bodyPr/>
        <a:lstStyle/>
        <a:p>
          <a:endParaRPr lang="en-US"/>
        </a:p>
      </dgm:t>
    </dgm:pt>
    <dgm:pt modelId="{71C1E3CC-7ABD-4213-AECC-B26A54232C2B}" type="sibTrans" cxnId="{83FFA43C-2E13-4785-A5D0-10C587894DB2}">
      <dgm:prSet/>
      <dgm:spPr/>
      <dgm:t>
        <a:bodyPr/>
        <a:lstStyle/>
        <a:p>
          <a:endParaRPr lang="en-US"/>
        </a:p>
      </dgm:t>
    </dgm:pt>
    <dgm:pt modelId="{70440734-5F91-4644-9031-9B97393F683C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Model in-memory computing – szybkie operacje w RAM</a:t>
          </a:r>
          <a:endParaRPr lang="en-US"/>
        </a:p>
      </dgm:t>
    </dgm:pt>
    <dgm:pt modelId="{25E0B9F4-1C47-48CD-82BE-8E3C7DD77309}" type="parTrans" cxnId="{2D699EAB-0B47-48FD-BAE6-5D885C25E8AA}">
      <dgm:prSet/>
      <dgm:spPr/>
      <dgm:t>
        <a:bodyPr/>
        <a:lstStyle/>
        <a:p>
          <a:endParaRPr lang="en-US"/>
        </a:p>
      </dgm:t>
    </dgm:pt>
    <dgm:pt modelId="{663F7ED5-570B-4883-B688-38E4EDC8315E}" type="sibTrans" cxnId="{2D699EAB-0B47-48FD-BAE6-5D885C25E8AA}">
      <dgm:prSet/>
      <dgm:spPr/>
      <dgm:t>
        <a:bodyPr/>
        <a:lstStyle/>
        <a:p>
          <a:endParaRPr lang="en-US"/>
        </a:p>
      </dgm:t>
    </dgm:pt>
    <dgm:pt modelId="{14105D3F-BD0D-4E16-9881-C0FF68EC370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Wielokrotnie szybszy niż MapReduce</a:t>
          </a:r>
          <a:endParaRPr lang="en-US"/>
        </a:p>
      </dgm:t>
    </dgm:pt>
    <dgm:pt modelId="{94BBCC09-40EB-4029-82E4-8831E5F49688}" type="parTrans" cxnId="{7B7A5F33-2690-4AD5-A2F1-06A0D1AD05B7}">
      <dgm:prSet/>
      <dgm:spPr/>
      <dgm:t>
        <a:bodyPr/>
        <a:lstStyle/>
        <a:p>
          <a:endParaRPr lang="en-US"/>
        </a:p>
      </dgm:t>
    </dgm:pt>
    <dgm:pt modelId="{883AC754-2791-4190-A350-B9EDEB807BE5}" type="sibTrans" cxnId="{7B7A5F33-2690-4AD5-A2F1-06A0D1AD05B7}">
      <dgm:prSet/>
      <dgm:spPr/>
      <dgm:t>
        <a:bodyPr/>
        <a:lstStyle/>
        <a:p>
          <a:endParaRPr lang="en-US"/>
        </a:p>
      </dgm:t>
    </dgm:pt>
    <dgm:pt modelId="{B683195A-9CEF-45DB-AC8D-31CB7653A97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Elastyczny i skalowalny</a:t>
          </a:r>
          <a:endParaRPr lang="en-US"/>
        </a:p>
      </dgm:t>
    </dgm:pt>
    <dgm:pt modelId="{EBAA47E2-4523-47C8-AAC5-2FD81C6AD188}" type="parTrans" cxnId="{87E0E7B8-8664-4CEA-AA67-EF2F1EA947A6}">
      <dgm:prSet/>
      <dgm:spPr/>
      <dgm:t>
        <a:bodyPr/>
        <a:lstStyle/>
        <a:p>
          <a:endParaRPr lang="en-US"/>
        </a:p>
      </dgm:t>
    </dgm:pt>
    <dgm:pt modelId="{1AACB20C-6F28-4170-85FC-B6B5B04B772A}" type="sibTrans" cxnId="{87E0E7B8-8664-4CEA-AA67-EF2F1EA947A6}">
      <dgm:prSet/>
      <dgm:spPr/>
      <dgm:t>
        <a:bodyPr/>
        <a:lstStyle/>
        <a:p>
          <a:endParaRPr lang="en-US"/>
        </a:p>
      </dgm:t>
    </dgm:pt>
    <dgm:pt modelId="{844B8059-4909-473B-94CB-DCDC575516D0}" type="pres">
      <dgm:prSet presAssocID="{064E06BC-8FF6-448B-B72E-BE36C06D2D77}" presName="root" presStyleCnt="0">
        <dgm:presLayoutVars>
          <dgm:dir/>
          <dgm:resizeHandles val="exact"/>
        </dgm:presLayoutVars>
      </dgm:prSet>
      <dgm:spPr/>
    </dgm:pt>
    <dgm:pt modelId="{F20CC39D-5317-43B1-99BA-F781D858D07C}" type="pres">
      <dgm:prSet presAssocID="{1AF5E7DA-F8A6-4FE0-9E1D-463E804F8699}" presName="compNode" presStyleCnt="0"/>
      <dgm:spPr/>
    </dgm:pt>
    <dgm:pt modelId="{9FCBDF26-6AE0-44A6-BAD6-C729A9A2E698}" type="pres">
      <dgm:prSet presAssocID="{1AF5E7DA-F8A6-4FE0-9E1D-463E804F869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ła zębate"/>
        </a:ext>
      </dgm:extLst>
    </dgm:pt>
    <dgm:pt modelId="{1EB986BB-1CEF-48B2-B9F0-7A180C29F9FE}" type="pres">
      <dgm:prSet presAssocID="{1AF5E7DA-F8A6-4FE0-9E1D-463E804F8699}" presName="spaceRect" presStyleCnt="0"/>
      <dgm:spPr/>
    </dgm:pt>
    <dgm:pt modelId="{D459A5C6-D4CF-4A90-A9DC-961878D2A5D8}" type="pres">
      <dgm:prSet presAssocID="{1AF5E7DA-F8A6-4FE0-9E1D-463E804F8699}" presName="textRect" presStyleLbl="revTx" presStyleIdx="0" presStyleCnt="5">
        <dgm:presLayoutVars>
          <dgm:chMax val="1"/>
          <dgm:chPref val="1"/>
        </dgm:presLayoutVars>
      </dgm:prSet>
      <dgm:spPr/>
    </dgm:pt>
    <dgm:pt modelId="{B596A099-8532-43F2-8FA5-3D374A213449}" type="pres">
      <dgm:prSet presAssocID="{C9C0C22F-B7C9-4DEF-895A-724D727301F1}" presName="sibTrans" presStyleCnt="0"/>
      <dgm:spPr/>
    </dgm:pt>
    <dgm:pt modelId="{ECC1A95D-32A1-4111-BA4D-837129064C96}" type="pres">
      <dgm:prSet presAssocID="{F4980159-BA18-44C9-9881-7BFCE958EF1B}" presName="compNode" presStyleCnt="0"/>
      <dgm:spPr/>
    </dgm:pt>
    <dgm:pt modelId="{310F46EC-2242-4A11-B57E-27E51110F2B2}" type="pres">
      <dgm:prSet presAssocID="{F4980159-BA18-44C9-9881-7BFCE958EF1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C321DB6-BAEA-40CA-AC95-F2DE9D87F4DB}" type="pres">
      <dgm:prSet presAssocID="{F4980159-BA18-44C9-9881-7BFCE958EF1B}" presName="spaceRect" presStyleCnt="0"/>
      <dgm:spPr/>
    </dgm:pt>
    <dgm:pt modelId="{475D859B-D745-4A5B-A3D4-0F9C2D6AA5FB}" type="pres">
      <dgm:prSet presAssocID="{F4980159-BA18-44C9-9881-7BFCE958EF1B}" presName="textRect" presStyleLbl="revTx" presStyleIdx="1" presStyleCnt="5">
        <dgm:presLayoutVars>
          <dgm:chMax val="1"/>
          <dgm:chPref val="1"/>
        </dgm:presLayoutVars>
      </dgm:prSet>
      <dgm:spPr/>
    </dgm:pt>
    <dgm:pt modelId="{EB5ABAF0-8673-4377-8B66-E7FC32291A55}" type="pres">
      <dgm:prSet presAssocID="{71C1E3CC-7ABD-4213-AECC-B26A54232C2B}" presName="sibTrans" presStyleCnt="0"/>
      <dgm:spPr/>
    </dgm:pt>
    <dgm:pt modelId="{A9A8C3F1-0F6C-4CAE-8FF8-7F0BBAEAAB3C}" type="pres">
      <dgm:prSet presAssocID="{70440734-5F91-4644-9031-9B97393F683C}" presName="compNode" presStyleCnt="0"/>
      <dgm:spPr/>
    </dgm:pt>
    <dgm:pt modelId="{73F456DB-CAA6-455D-8508-A4B1C117861D}" type="pres">
      <dgm:prSet presAssocID="{70440734-5F91-4644-9031-9B97393F683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or"/>
        </a:ext>
      </dgm:extLst>
    </dgm:pt>
    <dgm:pt modelId="{D6394B73-75FD-4392-AE39-6A9BC9CF3273}" type="pres">
      <dgm:prSet presAssocID="{70440734-5F91-4644-9031-9B97393F683C}" presName="spaceRect" presStyleCnt="0"/>
      <dgm:spPr/>
    </dgm:pt>
    <dgm:pt modelId="{14398E0C-9156-4E98-9491-A3705F88A187}" type="pres">
      <dgm:prSet presAssocID="{70440734-5F91-4644-9031-9B97393F683C}" presName="textRect" presStyleLbl="revTx" presStyleIdx="2" presStyleCnt="5">
        <dgm:presLayoutVars>
          <dgm:chMax val="1"/>
          <dgm:chPref val="1"/>
        </dgm:presLayoutVars>
      </dgm:prSet>
      <dgm:spPr/>
    </dgm:pt>
    <dgm:pt modelId="{2E105196-9BE8-461C-B27F-EFA3F78DBC64}" type="pres">
      <dgm:prSet presAssocID="{663F7ED5-570B-4883-B688-38E4EDC8315E}" presName="sibTrans" presStyleCnt="0"/>
      <dgm:spPr/>
    </dgm:pt>
    <dgm:pt modelId="{2B933888-C2AC-431F-8E57-F7E7FF2334B0}" type="pres">
      <dgm:prSet presAssocID="{14105D3F-BD0D-4E16-9881-C0FF68EC370F}" presName="compNode" presStyleCnt="0"/>
      <dgm:spPr/>
    </dgm:pt>
    <dgm:pt modelId="{001848AB-8E21-4613-8802-2AF76C5DE771}" type="pres">
      <dgm:prSet presAssocID="{14105D3F-BD0D-4E16-9881-C0FF68EC370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er"/>
        </a:ext>
      </dgm:extLst>
    </dgm:pt>
    <dgm:pt modelId="{14BF012C-2EB0-4712-AC3D-166C6E5A03FB}" type="pres">
      <dgm:prSet presAssocID="{14105D3F-BD0D-4E16-9881-C0FF68EC370F}" presName="spaceRect" presStyleCnt="0"/>
      <dgm:spPr/>
    </dgm:pt>
    <dgm:pt modelId="{3E7EA93B-C1B2-49EA-B274-81EF5F6DAD9D}" type="pres">
      <dgm:prSet presAssocID="{14105D3F-BD0D-4E16-9881-C0FF68EC370F}" presName="textRect" presStyleLbl="revTx" presStyleIdx="3" presStyleCnt="5">
        <dgm:presLayoutVars>
          <dgm:chMax val="1"/>
          <dgm:chPref val="1"/>
        </dgm:presLayoutVars>
      </dgm:prSet>
      <dgm:spPr/>
    </dgm:pt>
    <dgm:pt modelId="{00709EBD-BE16-491F-9BD7-80C40C57CDA5}" type="pres">
      <dgm:prSet presAssocID="{883AC754-2791-4190-A350-B9EDEB807BE5}" presName="sibTrans" presStyleCnt="0"/>
      <dgm:spPr/>
    </dgm:pt>
    <dgm:pt modelId="{193D61BE-0D24-45CF-9EB1-921CDE3E77A9}" type="pres">
      <dgm:prSet presAssocID="{B683195A-9CEF-45DB-AC8D-31CB7653A974}" presName="compNode" presStyleCnt="0"/>
      <dgm:spPr/>
    </dgm:pt>
    <dgm:pt modelId="{8BAC5AE2-3BD4-4AF8-B59F-4865E65909FB}" type="pres">
      <dgm:prSet presAssocID="{B683195A-9CEF-45DB-AC8D-31CB7653A97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159ED3B0-22D7-4D62-9745-1C048D0BB7CD}" type="pres">
      <dgm:prSet presAssocID="{B683195A-9CEF-45DB-AC8D-31CB7653A974}" presName="spaceRect" presStyleCnt="0"/>
      <dgm:spPr/>
    </dgm:pt>
    <dgm:pt modelId="{CAFC4A39-5015-4DB2-861F-2D69933240D3}" type="pres">
      <dgm:prSet presAssocID="{B683195A-9CEF-45DB-AC8D-31CB7653A97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83A7C14-6A69-4F5B-8759-E2D4E2DB0F34}" type="presOf" srcId="{1AF5E7DA-F8A6-4FE0-9E1D-463E804F8699}" destId="{D459A5C6-D4CF-4A90-A9DC-961878D2A5D8}" srcOrd="0" destOrd="0" presId="urn:microsoft.com/office/officeart/2018/2/layout/IconLabelList"/>
    <dgm:cxn modelId="{7B7A5F33-2690-4AD5-A2F1-06A0D1AD05B7}" srcId="{064E06BC-8FF6-448B-B72E-BE36C06D2D77}" destId="{14105D3F-BD0D-4E16-9881-C0FF68EC370F}" srcOrd="3" destOrd="0" parTransId="{94BBCC09-40EB-4029-82E4-8831E5F49688}" sibTransId="{883AC754-2791-4190-A350-B9EDEB807BE5}"/>
    <dgm:cxn modelId="{83FFA43C-2E13-4785-A5D0-10C587894DB2}" srcId="{064E06BC-8FF6-448B-B72E-BE36C06D2D77}" destId="{F4980159-BA18-44C9-9881-7BFCE958EF1B}" srcOrd="1" destOrd="0" parTransId="{43AD7298-2AEB-4891-84CF-D805A581A961}" sibTransId="{71C1E3CC-7ABD-4213-AECC-B26A54232C2B}"/>
    <dgm:cxn modelId="{27A4E44A-050F-47A8-82BC-DA25BEEDC5A5}" type="presOf" srcId="{F4980159-BA18-44C9-9881-7BFCE958EF1B}" destId="{475D859B-D745-4A5B-A3D4-0F9C2D6AA5FB}" srcOrd="0" destOrd="0" presId="urn:microsoft.com/office/officeart/2018/2/layout/IconLabelList"/>
    <dgm:cxn modelId="{B5B17685-F3F6-465A-B200-EFBC6B66EFD3}" type="presOf" srcId="{70440734-5F91-4644-9031-9B97393F683C}" destId="{14398E0C-9156-4E98-9491-A3705F88A187}" srcOrd="0" destOrd="0" presId="urn:microsoft.com/office/officeart/2018/2/layout/IconLabelList"/>
    <dgm:cxn modelId="{800BB886-0176-4A66-BD1E-ED8A0797864D}" type="presOf" srcId="{064E06BC-8FF6-448B-B72E-BE36C06D2D77}" destId="{844B8059-4909-473B-94CB-DCDC575516D0}" srcOrd="0" destOrd="0" presId="urn:microsoft.com/office/officeart/2018/2/layout/IconLabelList"/>
    <dgm:cxn modelId="{2D699EAB-0B47-48FD-BAE6-5D885C25E8AA}" srcId="{064E06BC-8FF6-448B-B72E-BE36C06D2D77}" destId="{70440734-5F91-4644-9031-9B97393F683C}" srcOrd="2" destOrd="0" parTransId="{25E0B9F4-1C47-48CD-82BE-8E3C7DD77309}" sibTransId="{663F7ED5-570B-4883-B688-38E4EDC8315E}"/>
    <dgm:cxn modelId="{061886AC-6569-4189-B968-856B3815BCCA}" srcId="{064E06BC-8FF6-448B-B72E-BE36C06D2D77}" destId="{1AF5E7DA-F8A6-4FE0-9E1D-463E804F8699}" srcOrd="0" destOrd="0" parTransId="{1AA2AB7A-410B-421A-A59F-57914CFCF163}" sibTransId="{C9C0C22F-B7C9-4DEF-895A-724D727301F1}"/>
    <dgm:cxn modelId="{87E0E7B8-8664-4CEA-AA67-EF2F1EA947A6}" srcId="{064E06BC-8FF6-448B-B72E-BE36C06D2D77}" destId="{B683195A-9CEF-45DB-AC8D-31CB7653A974}" srcOrd="4" destOrd="0" parTransId="{EBAA47E2-4523-47C8-AAC5-2FD81C6AD188}" sibTransId="{1AACB20C-6F28-4170-85FC-B6B5B04B772A}"/>
    <dgm:cxn modelId="{D6DFEED9-D8A0-47B1-A2C3-DBB869744FE6}" type="presOf" srcId="{14105D3F-BD0D-4E16-9881-C0FF68EC370F}" destId="{3E7EA93B-C1B2-49EA-B274-81EF5F6DAD9D}" srcOrd="0" destOrd="0" presId="urn:microsoft.com/office/officeart/2018/2/layout/IconLabelList"/>
    <dgm:cxn modelId="{D8C6FAF0-79F6-44A8-AC9C-D7960BCDE7AC}" type="presOf" srcId="{B683195A-9CEF-45DB-AC8D-31CB7653A974}" destId="{CAFC4A39-5015-4DB2-861F-2D69933240D3}" srcOrd="0" destOrd="0" presId="urn:microsoft.com/office/officeart/2018/2/layout/IconLabelList"/>
    <dgm:cxn modelId="{13FFE4EE-D72A-48F3-BBC5-5634F594FDA5}" type="presParOf" srcId="{844B8059-4909-473B-94CB-DCDC575516D0}" destId="{F20CC39D-5317-43B1-99BA-F781D858D07C}" srcOrd="0" destOrd="0" presId="urn:microsoft.com/office/officeart/2018/2/layout/IconLabelList"/>
    <dgm:cxn modelId="{14E6A018-0842-4767-B4AF-C23D1A50598E}" type="presParOf" srcId="{F20CC39D-5317-43B1-99BA-F781D858D07C}" destId="{9FCBDF26-6AE0-44A6-BAD6-C729A9A2E698}" srcOrd="0" destOrd="0" presId="urn:microsoft.com/office/officeart/2018/2/layout/IconLabelList"/>
    <dgm:cxn modelId="{6366FE68-3CAD-42B8-9386-079A77C7CE00}" type="presParOf" srcId="{F20CC39D-5317-43B1-99BA-F781D858D07C}" destId="{1EB986BB-1CEF-48B2-B9F0-7A180C29F9FE}" srcOrd="1" destOrd="0" presId="urn:microsoft.com/office/officeart/2018/2/layout/IconLabelList"/>
    <dgm:cxn modelId="{D21BF991-D038-4115-96D2-431C2B9C47C7}" type="presParOf" srcId="{F20CC39D-5317-43B1-99BA-F781D858D07C}" destId="{D459A5C6-D4CF-4A90-A9DC-961878D2A5D8}" srcOrd="2" destOrd="0" presId="urn:microsoft.com/office/officeart/2018/2/layout/IconLabelList"/>
    <dgm:cxn modelId="{6FF12DF2-F68C-421D-9422-919B6A9BCF76}" type="presParOf" srcId="{844B8059-4909-473B-94CB-DCDC575516D0}" destId="{B596A099-8532-43F2-8FA5-3D374A213449}" srcOrd="1" destOrd="0" presId="urn:microsoft.com/office/officeart/2018/2/layout/IconLabelList"/>
    <dgm:cxn modelId="{C68E8956-F372-4ED0-ADE0-C92B20B2520A}" type="presParOf" srcId="{844B8059-4909-473B-94CB-DCDC575516D0}" destId="{ECC1A95D-32A1-4111-BA4D-837129064C96}" srcOrd="2" destOrd="0" presId="urn:microsoft.com/office/officeart/2018/2/layout/IconLabelList"/>
    <dgm:cxn modelId="{4F48916C-E035-43E0-BA1C-AD8BFC51166E}" type="presParOf" srcId="{ECC1A95D-32A1-4111-BA4D-837129064C96}" destId="{310F46EC-2242-4A11-B57E-27E51110F2B2}" srcOrd="0" destOrd="0" presId="urn:microsoft.com/office/officeart/2018/2/layout/IconLabelList"/>
    <dgm:cxn modelId="{1443D71B-C037-4671-BC45-9458C2856D52}" type="presParOf" srcId="{ECC1A95D-32A1-4111-BA4D-837129064C96}" destId="{CC321DB6-BAEA-40CA-AC95-F2DE9D87F4DB}" srcOrd="1" destOrd="0" presId="urn:microsoft.com/office/officeart/2018/2/layout/IconLabelList"/>
    <dgm:cxn modelId="{B6F2DDE5-F5E2-48C3-92D8-8DB142738DBF}" type="presParOf" srcId="{ECC1A95D-32A1-4111-BA4D-837129064C96}" destId="{475D859B-D745-4A5B-A3D4-0F9C2D6AA5FB}" srcOrd="2" destOrd="0" presId="urn:microsoft.com/office/officeart/2018/2/layout/IconLabelList"/>
    <dgm:cxn modelId="{CF65D8A6-959F-48E2-9663-5639AF860C23}" type="presParOf" srcId="{844B8059-4909-473B-94CB-DCDC575516D0}" destId="{EB5ABAF0-8673-4377-8B66-E7FC32291A55}" srcOrd="3" destOrd="0" presId="urn:microsoft.com/office/officeart/2018/2/layout/IconLabelList"/>
    <dgm:cxn modelId="{3AFFD5CC-DF18-4B2B-87E7-CAFE7AB6D76B}" type="presParOf" srcId="{844B8059-4909-473B-94CB-DCDC575516D0}" destId="{A9A8C3F1-0F6C-4CAE-8FF8-7F0BBAEAAB3C}" srcOrd="4" destOrd="0" presId="urn:microsoft.com/office/officeart/2018/2/layout/IconLabelList"/>
    <dgm:cxn modelId="{EDAEF7A3-358E-408F-9651-F232ECDBC8FE}" type="presParOf" srcId="{A9A8C3F1-0F6C-4CAE-8FF8-7F0BBAEAAB3C}" destId="{73F456DB-CAA6-455D-8508-A4B1C117861D}" srcOrd="0" destOrd="0" presId="urn:microsoft.com/office/officeart/2018/2/layout/IconLabelList"/>
    <dgm:cxn modelId="{8F7DB7DC-4CB0-4CB2-A4C6-157100A6393D}" type="presParOf" srcId="{A9A8C3F1-0F6C-4CAE-8FF8-7F0BBAEAAB3C}" destId="{D6394B73-75FD-4392-AE39-6A9BC9CF3273}" srcOrd="1" destOrd="0" presId="urn:microsoft.com/office/officeart/2018/2/layout/IconLabelList"/>
    <dgm:cxn modelId="{57AB999A-79ED-4736-B916-255BB0270269}" type="presParOf" srcId="{A9A8C3F1-0F6C-4CAE-8FF8-7F0BBAEAAB3C}" destId="{14398E0C-9156-4E98-9491-A3705F88A187}" srcOrd="2" destOrd="0" presId="urn:microsoft.com/office/officeart/2018/2/layout/IconLabelList"/>
    <dgm:cxn modelId="{C2418B8B-0B6F-41E4-8659-3475A30CAA5B}" type="presParOf" srcId="{844B8059-4909-473B-94CB-DCDC575516D0}" destId="{2E105196-9BE8-461C-B27F-EFA3F78DBC64}" srcOrd="5" destOrd="0" presId="urn:microsoft.com/office/officeart/2018/2/layout/IconLabelList"/>
    <dgm:cxn modelId="{565C2F30-56B0-4B7E-8539-ADA3D379043F}" type="presParOf" srcId="{844B8059-4909-473B-94CB-DCDC575516D0}" destId="{2B933888-C2AC-431F-8E57-F7E7FF2334B0}" srcOrd="6" destOrd="0" presId="urn:microsoft.com/office/officeart/2018/2/layout/IconLabelList"/>
    <dgm:cxn modelId="{FA42620D-ADF8-42BE-B88E-911BD9606843}" type="presParOf" srcId="{2B933888-C2AC-431F-8E57-F7E7FF2334B0}" destId="{001848AB-8E21-4613-8802-2AF76C5DE771}" srcOrd="0" destOrd="0" presId="urn:microsoft.com/office/officeart/2018/2/layout/IconLabelList"/>
    <dgm:cxn modelId="{3B1B78EE-EF24-4C1E-A470-6A19CA8172F1}" type="presParOf" srcId="{2B933888-C2AC-431F-8E57-F7E7FF2334B0}" destId="{14BF012C-2EB0-4712-AC3D-166C6E5A03FB}" srcOrd="1" destOrd="0" presId="urn:microsoft.com/office/officeart/2018/2/layout/IconLabelList"/>
    <dgm:cxn modelId="{43572860-5769-41EC-A6AC-D8584603E947}" type="presParOf" srcId="{2B933888-C2AC-431F-8E57-F7E7FF2334B0}" destId="{3E7EA93B-C1B2-49EA-B274-81EF5F6DAD9D}" srcOrd="2" destOrd="0" presId="urn:microsoft.com/office/officeart/2018/2/layout/IconLabelList"/>
    <dgm:cxn modelId="{09F94A84-2F2A-434A-BCD3-37E09501E1B9}" type="presParOf" srcId="{844B8059-4909-473B-94CB-DCDC575516D0}" destId="{00709EBD-BE16-491F-9BD7-80C40C57CDA5}" srcOrd="7" destOrd="0" presId="urn:microsoft.com/office/officeart/2018/2/layout/IconLabelList"/>
    <dgm:cxn modelId="{62E97326-0F8E-4AE7-918D-043225199679}" type="presParOf" srcId="{844B8059-4909-473B-94CB-DCDC575516D0}" destId="{193D61BE-0D24-45CF-9EB1-921CDE3E77A9}" srcOrd="8" destOrd="0" presId="urn:microsoft.com/office/officeart/2018/2/layout/IconLabelList"/>
    <dgm:cxn modelId="{59DB8462-C282-4093-858D-DF7BA7B18522}" type="presParOf" srcId="{193D61BE-0D24-45CF-9EB1-921CDE3E77A9}" destId="{8BAC5AE2-3BD4-4AF8-B59F-4865E65909FB}" srcOrd="0" destOrd="0" presId="urn:microsoft.com/office/officeart/2018/2/layout/IconLabelList"/>
    <dgm:cxn modelId="{6A4A0B8E-5828-4FDB-A7ED-8261CBD5E94A}" type="presParOf" srcId="{193D61BE-0D24-45CF-9EB1-921CDE3E77A9}" destId="{159ED3B0-22D7-4D62-9745-1C048D0BB7CD}" srcOrd="1" destOrd="0" presId="urn:microsoft.com/office/officeart/2018/2/layout/IconLabelList"/>
    <dgm:cxn modelId="{74EBD36D-C3AC-425F-AD70-B2E0D42F8608}" type="presParOf" srcId="{193D61BE-0D24-45CF-9EB1-921CDE3E77A9}" destId="{CAFC4A39-5015-4DB2-861F-2D69933240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EEE24B-33F0-4E69-A243-8784DD5BDBB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317547-DE0E-44EB-855E-B03F15182B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Spark jest szybki i skalowalny</a:t>
          </a:r>
        </a:p>
      </dgm:t>
    </dgm:pt>
    <dgm:pt modelId="{815FCBBD-7759-4D1C-90D8-6318FFA04883}" type="parTrans" cxnId="{61E164DF-4037-4FB3-9CD6-E0AA5DBEFC93}">
      <dgm:prSet/>
      <dgm:spPr/>
      <dgm:t>
        <a:bodyPr/>
        <a:lstStyle/>
        <a:p>
          <a:endParaRPr lang="en-US"/>
        </a:p>
      </dgm:t>
    </dgm:pt>
    <dgm:pt modelId="{3DD92A57-AEB0-401E-ADAE-72970B1FB837}" type="sibTrans" cxnId="{61E164DF-4037-4FB3-9CD6-E0AA5DBEFC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DA168C-B400-41CB-AFBA-809D3D5317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Parquet = najlepszy format</a:t>
          </a:r>
        </a:p>
      </dgm:t>
    </dgm:pt>
    <dgm:pt modelId="{34E1261E-1A29-455C-90A8-F3C61DCB8015}" type="parTrans" cxnId="{5D6DFF27-C8D3-4718-A744-2B2CE2B0E195}">
      <dgm:prSet/>
      <dgm:spPr/>
      <dgm:t>
        <a:bodyPr/>
        <a:lstStyle/>
        <a:p>
          <a:endParaRPr lang="en-US"/>
        </a:p>
      </dgm:t>
    </dgm:pt>
    <dgm:pt modelId="{9E368BFB-D15B-4A55-86C1-443B51C8D5C4}" type="sibTrans" cxnId="{5D6DFF27-C8D3-4718-A744-2B2CE2B0E1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0337CB-864A-495E-83AF-E470492A0D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Pipeline działa w pełni automatycznie</a:t>
          </a:r>
        </a:p>
      </dgm:t>
    </dgm:pt>
    <dgm:pt modelId="{0A1CB718-DE62-4340-A63F-247A2B15D951}" type="parTrans" cxnId="{10207BC5-9350-4093-B32B-A4032C42B7EE}">
      <dgm:prSet/>
      <dgm:spPr/>
      <dgm:t>
        <a:bodyPr/>
        <a:lstStyle/>
        <a:p>
          <a:endParaRPr lang="en-US"/>
        </a:p>
      </dgm:t>
    </dgm:pt>
    <dgm:pt modelId="{1A4DC2B1-759A-4701-BA6C-CFF73FCBB0B7}" type="sibTrans" cxnId="{10207BC5-9350-4093-B32B-A4032C42B7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DBFC65-209F-435A-8924-8ABC704AD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Możliwe dalsze rozszerzenia</a:t>
          </a:r>
        </a:p>
      </dgm:t>
    </dgm:pt>
    <dgm:pt modelId="{34D95670-3019-49AD-9174-A1671BE10877}" type="parTrans" cxnId="{6FD7E43F-D19A-4660-B62B-D4258E87D5CB}">
      <dgm:prSet/>
      <dgm:spPr/>
      <dgm:t>
        <a:bodyPr/>
        <a:lstStyle/>
        <a:p>
          <a:endParaRPr lang="en-US"/>
        </a:p>
      </dgm:t>
    </dgm:pt>
    <dgm:pt modelId="{BF41AF41-ABA3-4BB6-92B3-CCBD0ED08510}" type="sibTrans" cxnId="{6FD7E43F-D19A-4660-B62B-D4258E87D5C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D37B51-8F80-4957-9634-A79E0EB459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Pamietać</a:t>
          </a:r>
          <a:r>
            <a:rPr lang="en-US"/>
            <a:t> Notatnik zżera z 12GB pamieci</a:t>
          </a:r>
        </a:p>
      </dgm:t>
    </dgm:pt>
    <dgm:pt modelId="{302B19EC-DE84-497A-A5B2-9EA9664B298B}" type="parTrans" cxnId="{D9AC8381-8A42-4336-B4BF-9DE0DC2E6B4A}">
      <dgm:prSet/>
      <dgm:spPr/>
      <dgm:t>
        <a:bodyPr/>
        <a:lstStyle/>
        <a:p>
          <a:endParaRPr lang="en-US"/>
        </a:p>
      </dgm:t>
    </dgm:pt>
    <dgm:pt modelId="{4CCA3DB1-F1E3-49EF-8954-A662D848DC99}" type="sibTrans" cxnId="{D9AC8381-8A42-4336-B4BF-9DE0DC2E6B4A}">
      <dgm:prSet/>
      <dgm:spPr/>
      <dgm:t>
        <a:bodyPr/>
        <a:lstStyle/>
        <a:p>
          <a:endParaRPr lang="en-US"/>
        </a:p>
      </dgm:t>
    </dgm:pt>
    <dgm:pt modelId="{1A3DA951-CCC5-435F-925E-F530FBE7CC15}" type="pres">
      <dgm:prSet presAssocID="{98EEE24B-33F0-4E69-A243-8784DD5BDBB8}" presName="root" presStyleCnt="0">
        <dgm:presLayoutVars>
          <dgm:dir/>
          <dgm:resizeHandles val="exact"/>
        </dgm:presLayoutVars>
      </dgm:prSet>
      <dgm:spPr/>
    </dgm:pt>
    <dgm:pt modelId="{35976119-5FD1-484C-82A8-3B79CC197576}" type="pres">
      <dgm:prSet presAssocID="{98EEE24B-33F0-4E69-A243-8784DD5BDBB8}" presName="container" presStyleCnt="0">
        <dgm:presLayoutVars>
          <dgm:dir/>
          <dgm:resizeHandles val="exact"/>
        </dgm:presLayoutVars>
      </dgm:prSet>
      <dgm:spPr/>
    </dgm:pt>
    <dgm:pt modelId="{B5D38F8A-A232-4DF3-A7E0-7234BE48CCF5}" type="pres">
      <dgm:prSet presAssocID="{3C317547-DE0E-44EB-855E-B03F15182B2F}" presName="compNode" presStyleCnt="0"/>
      <dgm:spPr/>
    </dgm:pt>
    <dgm:pt modelId="{74909CC0-71E6-4198-BC23-A0B0042A71B4}" type="pres">
      <dgm:prSet presAssocID="{3C317547-DE0E-44EB-855E-B03F15182B2F}" presName="iconBgRect" presStyleLbl="bgShp" presStyleIdx="0" presStyleCnt="5"/>
      <dgm:spPr/>
    </dgm:pt>
    <dgm:pt modelId="{D277162F-CABC-4717-B09C-8E5153F0A9B4}" type="pres">
      <dgm:prSet presAssocID="{3C317547-DE0E-44EB-855E-B03F15182B2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gień"/>
        </a:ext>
      </dgm:extLst>
    </dgm:pt>
    <dgm:pt modelId="{4EC9AB18-A6E4-4514-B713-4AF547675F46}" type="pres">
      <dgm:prSet presAssocID="{3C317547-DE0E-44EB-855E-B03F15182B2F}" presName="spaceRect" presStyleCnt="0"/>
      <dgm:spPr/>
    </dgm:pt>
    <dgm:pt modelId="{7274FF09-EC47-4141-BE5C-1338894E4F5E}" type="pres">
      <dgm:prSet presAssocID="{3C317547-DE0E-44EB-855E-B03F15182B2F}" presName="textRect" presStyleLbl="revTx" presStyleIdx="0" presStyleCnt="5">
        <dgm:presLayoutVars>
          <dgm:chMax val="1"/>
          <dgm:chPref val="1"/>
        </dgm:presLayoutVars>
      </dgm:prSet>
      <dgm:spPr/>
    </dgm:pt>
    <dgm:pt modelId="{2AD6B7BF-8186-4965-A87C-45CED9195C9F}" type="pres">
      <dgm:prSet presAssocID="{3DD92A57-AEB0-401E-ADAE-72970B1FB837}" presName="sibTrans" presStyleLbl="sibTrans2D1" presStyleIdx="0" presStyleCnt="0"/>
      <dgm:spPr/>
    </dgm:pt>
    <dgm:pt modelId="{68C4F7C0-7EF8-4974-A7FD-7CA61C4C4C2A}" type="pres">
      <dgm:prSet presAssocID="{96DA168C-B400-41CB-AFBA-809D3D531736}" presName="compNode" presStyleCnt="0"/>
      <dgm:spPr/>
    </dgm:pt>
    <dgm:pt modelId="{367F0A98-542F-4FA7-A1A2-B71973063713}" type="pres">
      <dgm:prSet presAssocID="{96DA168C-B400-41CB-AFBA-809D3D531736}" presName="iconBgRect" presStyleLbl="bgShp" presStyleIdx="1" presStyleCnt="5"/>
      <dgm:spPr/>
    </dgm:pt>
    <dgm:pt modelId="{49DFB416-9955-4EFA-A8D7-6B0008BBFB48}" type="pres">
      <dgm:prSet presAssocID="{96DA168C-B400-41CB-AFBA-809D3D53173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DEED5DED-712E-43C3-B38D-CDE1856E9EA7}" type="pres">
      <dgm:prSet presAssocID="{96DA168C-B400-41CB-AFBA-809D3D531736}" presName="spaceRect" presStyleCnt="0"/>
      <dgm:spPr/>
    </dgm:pt>
    <dgm:pt modelId="{AEE102E4-452B-44C6-A26C-132000F48A0E}" type="pres">
      <dgm:prSet presAssocID="{96DA168C-B400-41CB-AFBA-809D3D531736}" presName="textRect" presStyleLbl="revTx" presStyleIdx="1" presStyleCnt="5">
        <dgm:presLayoutVars>
          <dgm:chMax val="1"/>
          <dgm:chPref val="1"/>
        </dgm:presLayoutVars>
      </dgm:prSet>
      <dgm:spPr/>
    </dgm:pt>
    <dgm:pt modelId="{B8567F5F-2115-4D62-9617-27F14CF2E530}" type="pres">
      <dgm:prSet presAssocID="{9E368BFB-D15B-4A55-86C1-443B51C8D5C4}" presName="sibTrans" presStyleLbl="sibTrans2D1" presStyleIdx="0" presStyleCnt="0"/>
      <dgm:spPr/>
    </dgm:pt>
    <dgm:pt modelId="{34D898BA-C25E-4732-9182-88DFE59EEBF7}" type="pres">
      <dgm:prSet presAssocID="{620337CB-864A-495E-83AF-E470492A0D49}" presName="compNode" presStyleCnt="0"/>
      <dgm:spPr/>
    </dgm:pt>
    <dgm:pt modelId="{876B24E0-66FB-4D5F-BF00-692D49F79FD6}" type="pres">
      <dgm:prSet presAssocID="{620337CB-864A-495E-83AF-E470492A0D49}" presName="iconBgRect" presStyleLbl="bgShp" presStyleIdx="2" presStyleCnt="5"/>
      <dgm:spPr/>
    </dgm:pt>
    <dgm:pt modelId="{F932234E-D145-498C-9D05-983428CE73EA}" type="pres">
      <dgm:prSet presAssocID="{620337CB-864A-495E-83AF-E470492A0D4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B84E28A6-AE5B-48C9-8233-979306E677D1}" type="pres">
      <dgm:prSet presAssocID="{620337CB-864A-495E-83AF-E470492A0D49}" presName="spaceRect" presStyleCnt="0"/>
      <dgm:spPr/>
    </dgm:pt>
    <dgm:pt modelId="{5445FB08-77A2-4CEF-A625-8D286B7FA466}" type="pres">
      <dgm:prSet presAssocID="{620337CB-864A-495E-83AF-E470492A0D49}" presName="textRect" presStyleLbl="revTx" presStyleIdx="2" presStyleCnt="5">
        <dgm:presLayoutVars>
          <dgm:chMax val="1"/>
          <dgm:chPref val="1"/>
        </dgm:presLayoutVars>
      </dgm:prSet>
      <dgm:spPr/>
    </dgm:pt>
    <dgm:pt modelId="{0AD90EA4-B059-42D7-9F44-D1BBBF2F8D97}" type="pres">
      <dgm:prSet presAssocID="{1A4DC2B1-759A-4701-BA6C-CFF73FCBB0B7}" presName="sibTrans" presStyleLbl="sibTrans2D1" presStyleIdx="0" presStyleCnt="0"/>
      <dgm:spPr/>
    </dgm:pt>
    <dgm:pt modelId="{5E9C4EB7-65AB-49CC-9F69-3DF374362CAA}" type="pres">
      <dgm:prSet presAssocID="{86DBFC65-209F-435A-8924-8ABC704AD790}" presName="compNode" presStyleCnt="0"/>
      <dgm:spPr/>
    </dgm:pt>
    <dgm:pt modelId="{857E0694-B724-4EBE-B4E0-D9839E5AAC75}" type="pres">
      <dgm:prSet presAssocID="{86DBFC65-209F-435A-8924-8ABC704AD790}" presName="iconBgRect" presStyleLbl="bgShp" presStyleIdx="3" presStyleCnt="5"/>
      <dgm:spPr/>
    </dgm:pt>
    <dgm:pt modelId="{74D64420-0266-4620-AD68-C69542BCE97E}" type="pres">
      <dgm:prSet presAssocID="{86DBFC65-209F-435A-8924-8ABC704AD7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B1310DCA-F4EB-4882-A296-6117F1D3B286}" type="pres">
      <dgm:prSet presAssocID="{86DBFC65-209F-435A-8924-8ABC704AD790}" presName="spaceRect" presStyleCnt="0"/>
      <dgm:spPr/>
    </dgm:pt>
    <dgm:pt modelId="{3ED377DD-5847-457C-B171-C49CC3E066AC}" type="pres">
      <dgm:prSet presAssocID="{86DBFC65-209F-435A-8924-8ABC704AD790}" presName="textRect" presStyleLbl="revTx" presStyleIdx="3" presStyleCnt="5">
        <dgm:presLayoutVars>
          <dgm:chMax val="1"/>
          <dgm:chPref val="1"/>
        </dgm:presLayoutVars>
      </dgm:prSet>
      <dgm:spPr/>
    </dgm:pt>
    <dgm:pt modelId="{C3830F9E-4369-4735-BB54-24779C002EBE}" type="pres">
      <dgm:prSet presAssocID="{BF41AF41-ABA3-4BB6-92B3-CCBD0ED08510}" presName="sibTrans" presStyleLbl="sibTrans2D1" presStyleIdx="0" presStyleCnt="0"/>
      <dgm:spPr/>
    </dgm:pt>
    <dgm:pt modelId="{DE133F51-5D7D-423F-BDD8-8E341DE024B8}" type="pres">
      <dgm:prSet presAssocID="{A5D37B51-8F80-4957-9634-A79E0EB4598C}" presName="compNode" presStyleCnt="0"/>
      <dgm:spPr/>
    </dgm:pt>
    <dgm:pt modelId="{51701B39-5A5D-4A8E-828B-513C02742A42}" type="pres">
      <dgm:prSet presAssocID="{A5D37B51-8F80-4957-9634-A79E0EB4598C}" presName="iconBgRect" presStyleLbl="bgShp" presStyleIdx="4" presStyleCnt="5"/>
      <dgm:spPr/>
    </dgm:pt>
    <dgm:pt modelId="{D3E8BDCF-EBC7-4E8F-B417-00AEA2AFE02E}" type="pres">
      <dgm:prSet presAssocID="{A5D37B51-8F80-4957-9634-A79E0EB459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FD4BC9B-28FB-4BEB-9B92-A362EF70DB07}" type="pres">
      <dgm:prSet presAssocID="{A5D37B51-8F80-4957-9634-A79E0EB4598C}" presName="spaceRect" presStyleCnt="0"/>
      <dgm:spPr/>
    </dgm:pt>
    <dgm:pt modelId="{675F5143-97D8-4F92-85CA-C7E073E95F51}" type="pres">
      <dgm:prSet presAssocID="{A5D37B51-8F80-4957-9634-A79E0EB459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EA15600-86B5-4504-8468-A91A113D3913}" type="presOf" srcId="{BF41AF41-ABA3-4BB6-92B3-CCBD0ED08510}" destId="{C3830F9E-4369-4735-BB54-24779C002EBE}" srcOrd="0" destOrd="0" presId="urn:microsoft.com/office/officeart/2018/2/layout/IconCircleList"/>
    <dgm:cxn modelId="{3B595606-ABCE-4771-AFA8-5EBAAB936BAA}" type="presOf" srcId="{3C317547-DE0E-44EB-855E-B03F15182B2F}" destId="{7274FF09-EC47-4141-BE5C-1338894E4F5E}" srcOrd="0" destOrd="0" presId="urn:microsoft.com/office/officeart/2018/2/layout/IconCircleList"/>
    <dgm:cxn modelId="{D8D9E80B-9FB9-4AAA-8149-8233582CD516}" type="presOf" srcId="{620337CB-864A-495E-83AF-E470492A0D49}" destId="{5445FB08-77A2-4CEF-A625-8D286B7FA466}" srcOrd="0" destOrd="0" presId="urn:microsoft.com/office/officeart/2018/2/layout/IconCircleList"/>
    <dgm:cxn modelId="{5D6DFF27-C8D3-4718-A744-2B2CE2B0E195}" srcId="{98EEE24B-33F0-4E69-A243-8784DD5BDBB8}" destId="{96DA168C-B400-41CB-AFBA-809D3D531736}" srcOrd="1" destOrd="0" parTransId="{34E1261E-1A29-455C-90A8-F3C61DCB8015}" sibTransId="{9E368BFB-D15B-4A55-86C1-443B51C8D5C4}"/>
    <dgm:cxn modelId="{6FD7E43F-D19A-4660-B62B-D4258E87D5CB}" srcId="{98EEE24B-33F0-4E69-A243-8784DD5BDBB8}" destId="{86DBFC65-209F-435A-8924-8ABC704AD790}" srcOrd="3" destOrd="0" parTransId="{34D95670-3019-49AD-9174-A1671BE10877}" sibTransId="{BF41AF41-ABA3-4BB6-92B3-CCBD0ED08510}"/>
    <dgm:cxn modelId="{218D355F-BBCE-4EFE-9992-D5912E286879}" type="presOf" srcId="{96DA168C-B400-41CB-AFBA-809D3D531736}" destId="{AEE102E4-452B-44C6-A26C-132000F48A0E}" srcOrd="0" destOrd="0" presId="urn:microsoft.com/office/officeart/2018/2/layout/IconCircleList"/>
    <dgm:cxn modelId="{82DA2A4F-CC67-4770-9437-7A362E33E5C1}" type="presOf" srcId="{3DD92A57-AEB0-401E-ADAE-72970B1FB837}" destId="{2AD6B7BF-8186-4965-A87C-45CED9195C9F}" srcOrd="0" destOrd="0" presId="urn:microsoft.com/office/officeart/2018/2/layout/IconCircleList"/>
    <dgm:cxn modelId="{36267950-0056-471B-A934-221B279BA8FC}" type="presOf" srcId="{98EEE24B-33F0-4E69-A243-8784DD5BDBB8}" destId="{1A3DA951-CCC5-435F-925E-F530FBE7CC15}" srcOrd="0" destOrd="0" presId="urn:microsoft.com/office/officeart/2018/2/layout/IconCircleList"/>
    <dgm:cxn modelId="{D9AC8381-8A42-4336-B4BF-9DE0DC2E6B4A}" srcId="{98EEE24B-33F0-4E69-A243-8784DD5BDBB8}" destId="{A5D37B51-8F80-4957-9634-A79E0EB4598C}" srcOrd="4" destOrd="0" parTransId="{302B19EC-DE84-497A-A5B2-9EA9664B298B}" sibTransId="{4CCA3DB1-F1E3-49EF-8954-A662D848DC99}"/>
    <dgm:cxn modelId="{46804786-BBAC-499D-99F4-75EC8FB5C069}" type="presOf" srcId="{9E368BFB-D15B-4A55-86C1-443B51C8D5C4}" destId="{B8567F5F-2115-4D62-9617-27F14CF2E530}" srcOrd="0" destOrd="0" presId="urn:microsoft.com/office/officeart/2018/2/layout/IconCircleList"/>
    <dgm:cxn modelId="{02A0A78A-4BE1-4978-8C6D-8FA4A2C88013}" type="presOf" srcId="{86DBFC65-209F-435A-8924-8ABC704AD790}" destId="{3ED377DD-5847-457C-B171-C49CC3E066AC}" srcOrd="0" destOrd="0" presId="urn:microsoft.com/office/officeart/2018/2/layout/IconCircleList"/>
    <dgm:cxn modelId="{10207BC5-9350-4093-B32B-A4032C42B7EE}" srcId="{98EEE24B-33F0-4E69-A243-8784DD5BDBB8}" destId="{620337CB-864A-495E-83AF-E470492A0D49}" srcOrd="2" destOrd="0" parTransId="{0A1CB718-DE62-4340-A63F-247A2B15D951}" sibTransId="{1A4DC2B1-759A-4701-BA6C-CFF73FCBB0B7}"/>
    <dgm:cxn modelId="{8F8432C9-E85D-4ED6-B2C2-5DFCD8010F6E}" type="presOf" srcId="{A5D37B51-8F80-4957-9634-A79E0EB4598C}" destId="{675F5143-97D8-4F92-85CA-C7E073E95F51}" srcOrd="0" destOrd="0" presId="urn:microsoft.com/office/officeart/2018/2/layout/IconCircleList"/>
    <dgm:cxn modelId="{2E2C78D2-3FD1-4BC9-A4A9-355ECE691D21}" type="presOf" srcId="{1A4DC2B1-759A-4701-BA6C-CFF73FCBB0B7}" destId="{0AD90EA4-B059-42D7-9F44-D1BBBF2F8D97}" srcOrd="0" destOrd="0" presId="urn:microsoft.com/office/officeart/2018/2/layout/IconCircleList"/>
    <dgm:cxn modelId="{61E164DF-4037-4FB3-9CD6-E0AA5DBEFC93}" srcId="{98EEE24B-33F0-4E69-A243-8784DD5BDBB8}" destId="{3C317547-DE0E-44EB-855E-B03F15182B2F}" srcOrd="0" destOrd="0" parTransId="{815FCBBD-7759-4D1C-90D8-6318FFA04883}" sibTransId="{3DD92A57-AEB0-401E-ADAE-72970B1FB837}"/>
    <dgm:cxn modelId="{E3400323-7483-4060-9696-BDF0793B1A5C}" type="presParOf" srcId="{1A3DA951-CCC5-435F-925E-F530FBE7CC15}" destId="{35976119-5FD1-484C-82A8-3B79CC197576}" srcOrd="0" destOrd="0" presId="urn:microsoft.com/office/officeart/2018/2/layout/IconCircleList"/>
    <dgm:cxn modelId="{51F8D64E-924E-4672-86C9-A9B9FE1F1EB7}" type="presParOf" srcId="{35976119-5FD1-484C-82A8-3B79CC197576}" destId="{B5D38F8A-A232-4DF3-A7E0-7234BE48CCF5}" srcOrd="0" destOrd="0" presId="urn:microsoft.com/office/officeart/2018/2/layout/IconCircleList"/>
    <dgm:cxn modelId="{4817CC53-646A-44F8-B6D5-2DBC96275950}" type="presParOf" srcId="{B5D38F8A-A232-4DF3-A7E0-7234BE48CCF5}" destId="{74909CC0-71E6-4198-BC23-A0B0042A71B4}" srcOrd="0" destOrd="0" presId="urn:microsoft.com/office/officeart/2018/2/layout/IconCircleList"/>
    <dgm:cxn modelId="{C6FC5B2D-CD33-4F5B-8E7E-7203BF9F63E2}" type="presParOf" srcId="{B5D38F8A-A232-4DF3-A7E0-7234BE48CCF5}" destId="{D277162F-CABC-4717-B09C-8E5153F0A9B4}" srcOrd="1" destOrd="0" presId="urn:microsoft.com/office/officeart/2018/2/layout/IconCircleList"/>
    <dgm:cxn modelId="{F3C042BA-8C4E-4123-82CE-63D24E5AF1C8}" type="presParOf" srcId="{B5D38F8A-A232-4DF3-A7E0-7234BE48CCF5}" destId="{4EC9AB18-A6E4-4514-B713-4AF547675F46}" srcOrd="2" destOrd="0" presId="urn:microsoft.com/office/officeart/2018/2/layout/IconCircleList"/>
    <dgm:cxn modelId="{3D6A1263-C84D-41BD-AB34-A20A65E9555F}" type="presParOf" srcId="{B5D38F8A-A232-4DF3-A7E0-7234BE48CCF5}" destId="{7274FF09-EC47-4141-BE5C-1338894E4F5E}" srcOrd="3" destOrd="0" presId="urn:microsoft.com/office/officeart/2018/2/layout/IconCircleList"/>
    <dgm:cxn modelId="{BCBDA3A7-FC58-45D3-8E8A-B582D6DF2281}" type="presParOf" srcId="{35976119-5FD1-484C-82A8-3B79CC197576}" destId="{2AD6B7BF-8186-4965-A87C-45CED9195C9F}" srcOrd="1" destOrd="0" presId="urn:microsoft.com/office/officeart/2018/2/layout/IconCircleList"/>
    <dgm:cxn modelId="{30834353-498A-4FCB-B329-7BD435748FE1}" type="presParOf" srcId="{35976119-5FD1-484C-82A8-3B79CC197576}" destId="{68C4F7C0-7EF8-4974-A7FD-7CA61C4C4C2A}" srcOrd="2" destOrd="0" presId="urn:microsoft.com/office/officeart/2018/2/layout/IconCircleList"/>
    <dgm:cxn modelId="{F9B01942-7BE8-4EED-B0D7-46BA2056779D}" type="presParOf" srcId="{68C4F7C0-7EF8-4974-A7FD-7CA61C4C4C2A}" destId="{367F0A98-542F-4FA7-A1A2-B71973063713}" srcOrd="0" destOrd="0" presId="urn:microsoft.com/office/officeart/2018/2/layout/IconCircleList"/>
    <dgm:cxn modelId="{19168F52-B240-4767-8DE0-F3C91A17265F}" type="presParOf" srcId="{68C4F7C0-7EF8-4974-A7FD-7CA61C4C4C2A}" destId="{49DFB416-9955-4EFA-A8D7-6B0008BBFB48}" srcOrd="1" destOrd="0" presId="urn:microsoft.com/office/officeart/2018/2/layout/IconCircleList"/>
    <dgm:cxn modelId="{E925F39B-2905-4C06-8AEF-FE88AF0A9C00}" type="presParOf" srcId="{68C4F7C0-7EF8-4974-A7FD-7CA61C4C4C2A}" destId="{DEED5DED-712E-43C3-B38D-CDE1856E9EA7}" srcOrd="2" destOrd="0" presId="urn:microsoft.com/office/officeart/2018/2/layout/IconCircleList"/>
    <dgm:cxn modelId="{B3BF0C35-8C90-4794-AA75-BDA329EDEE26}" type="presParOf" srcId="{68C4F7C0-7EF8-4974-A7FD-7CA61C4C4C2A}" destId="{AEE102E4-452B-44C6-A26C-132000F48A0E}" srcOrd="3" destOrd="0" presId="urn:microsoft.com/office/officeart/2018/2/layout/IconCircleList"/>
    <dgm:cxn modelId="{B810F84B-83D8-4642-B6EF-FB679DBE7DE4}" type="presParOf" srcId="{35976119-5FD1-484C-82A8-3B79CC197576}" destId="{B8567F5F-2115-4D62-9617-27F14CF2E530}" srcOrd="3" destOrd="0" presId="urn:microsoft.com/office/officeart/2018/2/layout/IconCircleList"/>
    <dgm:cxn modelId="{3361FF6C-FB61-4CE0-9BAC-6BB14AED961E}" type="presParOf" srcId="{35976119-5FD1-484C-82A8-3B79CC197576}" destId="{34D898BA-C25E-4732-9182-88DFE59EEBF7}" srcOrd="4" destOrd="0" presId="urn:microsoft.com/office/officeart/2018/2/layout/IconCircleList"/>
    <dgm:cxn modelId="{03C69037-4FE2-47B3-87D1-57E177409F93}" type="presParOf" srcId="{34D898BA-C25E-4732-9182-88DFE59EEBF7}" destId="{876B24E0-66FB-4D5F-BF00-692D49F79FD6}" srcOrd="0" destOrd="0" presId="urn:microsoft.com/office/officeart/2018/2/layout/IconCircleList"/>
    <dgm:cxn modelId="{C35E2564-27A3-4AC4-817F-1F2B27D1ED61}" type="presParOf" srcId="{34D898BA-C25E-4732-9182-88DFE59EEBF7}" destId="{F932234E-D145-498C-9D05-983428CE73EA}" srcOrd="1" destOrd="0" presId="urn:microsoft.com/office/officeart/2018/2/layout/IconCircleList"/>
    <dgm:cxn modelId="{A1FEC8DC-C10E-4D75-AB59-DCF76F1746BC}" type="presParOf" srcId="{34D898BA-C25E-4732-9182-88DFE59EEBF7}" destId="{B84E28A6-AE5B-48C9-8233-979306E677D1}" srcOrd="2" destOrd="0" presId="urn:microsoft.com/office/officeart/2018/2/layout/IconCircleList"/>
    <dgm:cxn modelId="{02267282-3593-45FC-AC1D-8AA749708A40}" type="presParOf" srcId="{34D898BA-C25E-4732-9182-88DFE59EEBF7}" destId="{5445FB08-77A2-4CEF-A625-8D286B7FA466}" srcOrd="3" destOrd="0" presId="urn:microsoft.com/office/officeart/2018/2/layout/IconCircleList"/>
    <dgm:cxn modelId="{F31E2C86-1B39-4D17-B229-5CD950BE7D75}" type="presParOf" srcId="{35976119-5FD1-484C-82A8-3B79CC197576}" destId="{0AD90EA4-B059-42D7-9F44-D1BBBF2F8D97}" srcOrd="5" destOrd="0" presId="urn:microsoft.com/office/officeart/2018/2/layout/IconCircleList"/>
    <dgm:cxn modelId="{FDEF06F3-9E76-4905-8E8F-2EE6021CC19A}" type="presParOf" srcId="{35976119-5FD1-484C-82A8-3B79CC197576}" destId="{5E9C4EB7-65AB-49CC-9F69-3DF374362CAA}" srcOrd="6" destOrd="0" presId="urn:microsoft.com/office/officeart/2018/2/layout/IconCircleList"/>
    <dgm:cxn modelId="{AC36D61C-24DB-428B-A6A1-A8E96419C0D0}" type="presParOf" srcId="{5E9C4EB7-65AB-49CC-9F69-3DF374362CAA}" destId="{857E0694-B724-4EBE-B4E0-D9839E5AAC75}" srcOrd="0" destOrd="0" presId="urn:microsoft.com/office/officeart/2018/2/layout/IconCircleList"/>
    <dgm:cxn modelId="{611B2884-5DEB-4AA8-A670-C149A64785C2}" type="presParOf" srcId="{5E9C4EB7-65AB-49CC-9F69-3DF374362CAA}" destId="{74D64420-0266-4620-AD68-C69542BCE97E}" srcOrd="1" destOrd="0" presId="urn:microsoft.com/office/officeart/2018/2/layout/IconCircleList"/>
    <dgm:cxn modelId="{0E03BC4B-FB95-4E8F-8DEC-B80A0DD1273A}" type="presParOf" srcId="{5E9C4EB7-65AB-49CC-9F69-3DF374362CAA}" destId="{B1310DCA-F4EB-4882-A296-6117F1D3B286}" srcOrd="2" destOrd="0" presId="urn:microsoft.com/office/officeart/2018/2/layout/IconCircleList"/>
    <dgm:cxn modelId="{37E169A6-1572-4357-B47B-5FF7CC0D508F}" type="presParOf" srcId="{5E9C4EB7-65AB-49CC-9F69-3DF374362CAA}" destId="{3ED377DD-5847-457C-B171-C49CC3E066AC}" srcOrd="3" destOrd="0" presId="urn:microsoft.com/office/officeart/2018/2/layout/IconCircleList"/>
    <dgm:cxn modelId="{DA7B634D-EE98-4F04-87DC-AAE0EE4F7267}" type="presParOf" srcId="{35976119-5FD1-484C-82A8-3B79CC197576}" destId="{C3830F9E-4369-4735-BB54-24779C002EBE}" srcOrd="7" destOrd="0" presId="urn:microsoft.com/office/officeart/2018/2/layout/IconCircleList"/>
    <dgm:cxn modelId="{E518E9D8-E6F8-4AC8-A04A-E85385A6C438}" type="presParOf" srcId="{35976119-5FD1-484C-82A8-3B79CC197576}" destId="{DE133F51-5D7D-423F-BDD8-8E341DE024B8}" srcOrd="8" destOrd="0" presId="urn:microsoft.com/office/officeart/2018/2/layout/IconCircleList"/>
    <dgm:cxn modelId="{33C75D34-1904-4B02-849C-ECF5FD67E5D0}" type="presParOf" srcId="{DE133F51-5D7D-423F-BDD8-8E341DE024B8}" destId="{51701B39-5A5D-4A8E-828B-513C02742A42}" srcOrd="0" destOrd="0" presId="urn:microsoft.com/office/officeart/2018/2/layout/IconCircleList"/>
    <dgm:cxn modelId="{56AE96F7-2883-4A90-991D-989B1983B3A0}" type="presParOf" srcId="{DE133F51-5D7D-423F-BDD8-8E341DE024B8}" destId="{D3E8BDCF-EBC7-4E8F-B417-00AEA2AFE02E}" srcOrd="1" destOrd="0" presId="urn:microsoft.com/office/officeart/2018/2/layout/IconCircleList"/>
    <dgm:cxn modelId="{E98561D9-C4EC-4AEF-A1D3-35AD2EC7DBE6}" type="presParOf" srcId="{DE133F51-5D7D-423F-BDD8-8E341DE024B8}" destId="{DFD4BC9B-28FB-4BEB-9B92-A362EF70DB07}" srcOrd="2" destOrd="0" presId="urn:microsoft.com/office/officeart/2018/2/layout/IconCircleList"/>
    <dgm:cxn modelId="{F7260782-BD20-4FB2-8C44-F1DEFA603507}" type="presParOf" srcId="{DE133F51-5D7D-423F-BDD8-8E341DE024B8}" destId="{675F5143-97D8-4F92-85CA-C7E073E95F5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BDF26-6AE0-44A6-BAD6-C729A9A2E698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9A5C6-D4CF-4A90-A9DC-961878D2A5D8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/>
            <a:t>Rozproszona platforma przetwarzania danych</a:t>
          </a:r>
          <a:endParaRPr lang="en-US" sz="1500" kern="1200"/>
        </a:p>
      </dsp:txBody>
      <dsp:txXfrm>
        <a:off x="127800" y="2355670"/>
        <a:ext cx="1800000" cy="720000"/>
      </dsp:txXfrm>
    </dsp:sp>
    <dsp:sp modelId="{310F46EC-2242-4A11-B57E-27E51110F2B2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D859B-D745-4A5B-A3D4-0F9C2D6AA5FB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/>
            <a:t>Praca na bardzo dużych zbiorach (Big Data)</a:t>
          </a:r>
          <a:endParaRPr lang="en-US" sz="1500" kern="1200"/>
        </a:p>
      </dsp:txBody>
      <dsp:txXfrm>
        <a:off x="2242800" y="2355670"/>
        <a:ext cx="1800000" cy="720000"/>
      </dsp:txXfrm>
    </dsp:sp>
    <dsp:sp modelId="{73F456DB-CAA6-455D-8508-A4B1C117861D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98E0C-9156-4E98-9491-A3705F88A187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/>
            <a:t>Model in-memory computing – szybkie operacje w RAM</a:t>
          </a:r>
          <a:endParaRPr lang="en-US" sz="1500" kern="1200"/>
        </a:p>
      </dsp:txBody>
      <dsp:txXfrm>
        <a:off x="4357800" y="2355670"/>
        <a:ext cx="1800000" cy="720000"/>
      </dsp:txXfrm>
    </dsp:sp>
    <dsp:sp modelId="{001848AB-8E21-4613-8802-2AF76C5DE771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EA93B-C1B2-49EA-B274-81EF5F6DAD9D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/>
            <a:t>Wielokrotnie szybszy niż MapReduce</a:t>
          </a:r>
          <a:endParaRPr lang="en-US" sz="1500" kern="1200"/>
        </a:p>
      </dsp:txBody>
      <dsp:txXfrm>
        <a:off x="6472800" y="2355670"/>
        <a:ext cx="1800000" cy="720000"/>
      </dsp:txXfrm>
    </dsp:sp>
    <dsp:sp modelId="{8BAC5AE2-3BD4-4AF8-B59F-4865E65909FB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C4A39-5015-4DB2-861F-2D69933240D3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/>
            <a:t>Elastyczny i skalowalny</a:t>
          </a:r>
          <a:endParaRPr lang="en-US" sz="1500" kern="1200"/>
        </a:p>
      </dsp:txBody>
      <dsp:txXfrm>
        <a:off x="8587800" y="235567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09CC0-71E6-4198-BC23-A0B0042A71B4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7162F-CABC-4717-B09C-8E5153F0A9B4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FF09-EC47-4141-BE5C-1338894E4F5E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Spark jest szybki i skalowalny</a:t>
          </a:r>
        </a:p>
      </dsp:txBody>
      <dsp:txXfrm>
        <a:off x="1172126" y="908559"/>
        <a:ext cx="2114937" cy="897246"/>
      </dsp:txXfrm>
    </dsp:sp>
    <dsp:sp modelId="{367F0A98-542F-4FA7-A1A2-B71973063713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FB416-9955-4EFA-A8D7-6B0008BBFB48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102E4-452B-44C6-A26C-132000F48A0E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Parquet = najlepszy format</a:t>
          </a:r>
        </a:p>
      </dsp:txBody>
      <dsp:txXfrm>
        <a:off x="4745088" y="908559"/>
        <a:ext cx="2114937" cy="897246"/>
      </dsp:txXfrm>
    </dsp:sp>
    <dsp:sp modelId="{876B24E0-66FB-4D5F-BF00-692D49F79FD6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32234E-D145-498C-9D05-983428CE73E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5FB08-77A2-4CEF-A625-8D286B7FA466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Pipeline działa w pełni automatycznie</a:t>
          </a:r>
        </a:p>
      </dsp:txBody>
      <dsp:txXfrm>
        <a:off x="8318049" y="908559"/>
        <a:ext cx="2114937" cy="897246"/>
      </dsp:txXfrm>
    </dsp:sp>
    <dsp:sp modelId="{857E0694-B724-4EBE-B4E0-D9839E5AAC75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4420-0266-4620-AD68-C69542BCE97E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377DD-5847-457C-B171-C49CC3E066AC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Możliwe dalsze rozszerzenia</a:t>
          </a:r>
        </a:p>
      </dsp:txBody>
      <dsp:txXfrm>
        <a:off x="1172126" y="2545532"/>
        <a:ext cx="2114937" cy="897246"/>
      </dsp:txXfrm>
    </dsp:sp>
    <dsp:sp modelId="{51701B39-5A5D-4A8E-828B-513C02742A4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8BDCF-EBC7-4E8F-B417-00AEA2AFE02E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5143-97D8-4F92-85CA-C7E073E95F51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Pamietać</a:t>
          </a:r>
          <a:r>
            <a:rPr lang="en-US" sz="1900" kern="1200"/>
            <a:t> Notatnik zżera z 12GB pamieci</a:t>
          </a:r>
        </a:p>
      </dsp:txBody>
      <dsp:txXfrm>
        <a:off x="4745088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CEC82-7531-400A-AA4F-F0A5D5498DEA}" type="datetimeFigureOut"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B4A2E-7B91-4787-AB2D-9EB35B9DC4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Witamy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naszej</a:t>
            </a:r>
            <a:r>
              <a:rPr lang="en-US"/>
              <a:t> </a:t>
            </a:r>
            <a:r>
              <a:rPr lang="en-US" err="1"/>
              <a:t>prezentacji</a:t>
            </a:r>
            <a:r>
              <a:rPr lang="en-US"/>
              <a:t>, w </a:t>
            </a:r>
            <a:r>
              <a:rPr lang="en-US" err="1"/>
              <a:t>której</a:t>
            </a:r>
            <a:r>
              <a:rPr lang="en-US"/>
              <a:t> </a:t>
            </a:r>
            <a:r>
              <a:rPr lang="en-US" err="1"/>
              <a:t>pokażemy</a:t>
            </a:r>
            <a:r>
              <a:rPr lang="en-US"/>
              <a:t>, jak </a:t>
            </a:r>
            <a:r>
              <a:rPr lang="en-US" err="1"/>
              <a:t>stworzyliśmy</a:t>
            </a:r>
            <a:r>
              <a:rPr lang="en-US"/>
              <a:t> </a:t>
            </a:r>
            <a:r>
              <a:rPr lang="en-US" err="1"/>
              <a:t>kompletny</a:t>
            </a:r>
            <a:r>
              <a:rPr lang="en-US"/>
              <a:t> system do </a:t>
            </a:r>
            <a:r>
              <a:rPr lang="en-US" err="1"/>
              <a:t>przechowywania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analizy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typu</a:t>
            </a:r>
            <a:r>
              <a:rPr lang="en-US"/>
              <a:t> Big Data w </a:t>
            </a:r>
            <a:r>
              <a:rPr lang="en-US" err="1"/>
              <a:t>oparciu</a:t>
            </a:r>
            <a:r>
              <a:rPr lang="en-US"/>
              <a:t> o Apache Spark. </a:t>
            </a:r>
            <a:r>
              <a:rPr lang="en-US" err="1"/>
              <a:t>Przejdziemy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</a:t>
            </a:r>
            <a:r>
              <a:rPr lang="en-US" err="1"/>
              <a:t>wybór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, </a:t>
            </a:r>
            <a:r>
              <a:rPr lang="en-US" err="1"/>
              <a:t>konfigurację</a:t>
            </a:r>
            <a:r>
              <a:rPr lang="en-US"/>
              <a:t> </a:t>
            </a:r>
            <a:r>
              <a:rPr lang="en-US" err="1"/>
              <a:t>narzędzi</a:t>
            </a:r>
            <a:r>
              <a:rPr lang="en-US"/>
              <a:t>, import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składowanie</a:t>
            </a:r>
            <a:r>
              <a:rPr lang="en-US"/>
              <a:t>, </a:t>
            </a:r>
            <a:r>
              <a:rPr lang="en-US" err="1"/>
              <a:t>aż</a:t>
            </a:r>
            <a:r>
              <a:rPr lang="en-US"/>
              <a:t> po </a:t>
            </a:r>
            <a:r>
              <a:rPr lang="en-US" err="1"/>
              <a:t>analizę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porównanie</a:t>
            </a:r>
            <a:r>
              <a:rPr lang="en-US"/>
              <a:t> </a:t>
            </a:r>
            <a:r>
              <a:rPr lang="en-US" err="1"/>
              <a:t>formatów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04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 </a:t>
            </a:r>
            <a:r>
              <a:rPr lang="en-US" b="1" err="1"/>
              <a:t>naszym</a:t>
            </a:r>
            <a:r>
              <a:rPr lang="en-US" b="1"/>
              <a:t> </a:t>
            </a:r>
            <a:r>
              <a:rPr lang="en-US" b="1" err="1"/>
              <a:t>projekcie</a:t>
            </a:r>
            <a:r>
              <a:rPr lang="en-US" b="1"/>
              <a:t> </a:t>
            </a:r>
            <a:r>
              <a:rPr lang="en-US" b="1" err="1"/>
              <a:t>skupiliśmy</a:t>
            </a:r>
            <a:r>
              <a:rPr lang="en-US" b="1"/>
              <a:t> </a:t>
            </a:r>
            <a:r>
              <a:rPr lang="en-US" b="1" err="1"/>
              <a:t>się</a:t>
            </a:r>
            <a:r>
              <a:rPr lang="en-US" b="1"/>
              <a:t> </a:t>
            </a:r>
            <a:r>
              <a:rPr lang="en-US" b="1" err="1"/>
              <a:t>na</a:t>
            </a:r>
            <a:r>
              <a:rPr lang="en-US" b="1"/>
              <a:t> </a:t>
            </a:r>
            <a:r>
              <a:rPr lang="en-US" b="1" err="1"/>
              <a:t>zapisaniu</a:t>
            </a:r>
            <a:r>
              <a:rPr lang="en-US" b="1"/>
              <a:t> </a:t>
            </a:r>
            <a:r>
              <a:rPr lang="en-US" b="1" err="1"/>
              <a:t>danych</a:t>
            </a:r>
            <a:r>
              <a:rPr lang="en-US" b="1"/>
              <a:t> w </a:t>
            </a:r>
            <a:r>
              <a:rPr lang="en-US" b="1" err="1"/>
              <a:t>różnych</a:t>
            </a:r>
            <a:r>
              <a:rPr lang="en-US" b="1"/>
              <a:t> </a:t>
            </a:r>
            <a:r>
              <a:rPr lang="en-US" b="1" err="1"/>
              <a:t>formatach</a:t>
            </a:r>
            <a:r>
              <a:rPr lang="en-US" b="1"/>
              <a:t>, </a:t>
            </a:r>
            <a:r>
              <a:rPr lang="en-US" b="1" err="1"/>
              <a:t>żeby</a:t>
            </a:r>
            <a:r>
              <a:rPr lang="en-US" b="1"/>
              <a:t> </a:t>
            </a:r>
            <a:r>
              <a:rPr lang="en-US" b="1" err="1"/>
              <a:t>zobaczyć</a:t>
            </a:r>
            <a:r>
              <a:rPr lang="en-US" b="1"/>
              <a:t> jak </a:t>
            </a:r>
            <a:r>
              <a:rPr lang="en-US" b="1" err="1"/>
              <a:t>wpływa</a:t>
            </a:r>
            <a:r>
              <a:rPr lang="en-US" b="1"/>
              <a:t> to </a:t>
            </a:r>
            <a:r>
              <a:rPr lang="en-US" b="1" err="1"/>
              <a:t>na</a:t>
            </a:r>
            <a:r>
              <a:rPr lang="en-US" b="1"/>
              <a:t> </a:t>
            </a:r>
            <a:r>
              <a:rPr lang="en-US" b="1" err="1"/>
              <a:t>szybkość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efektywność</a:t>
            </a:r>
            <a:r>
              <a:rPr lang="en-US" b="1"/>
              <a:t> </a:t>
            </a:r>
            <a:r>
              <a:rPr lang="en-US" b="1" err="1"/>
              <a:t>przetwarzania</a:t>
            </a:r>
            <a:r>
              <a:rPr lang="en-US" b="1"/>
              <a:t>.</a:t>
            </a:r>
            <a:endParaRPr lang="en-US"/>
          </a:p>
          <a:p>
            <a:r>
              <a:rPr lang="en-US"/>
              <a:t>W </a:t>
            </a:r>
            <a:r>
              <a:rPr lang="en-US" err="1"/>
              <a:t>naszym</a:t>
            </a:r>
            <a:r>
              <a:rPr lang="en-US"/>
              <a:t> </a:t>
            </a:r>
            <a:r>
              <a:rPr lang="en-US" err="1"/>
              <a:t>projekcie</a:t>
            </a:r>
            <a:r>
              <a:rPr lang="en-US"/>
              <a:t> </a:t>
            </a:r>
            <a:r>
              <a:rPr lang="en-US" err="1"/>
              <a:t>korzystaliśmy</a:t>
            </a:r>
            <a:r>
              <a:rPr lang="en-US"/>
              <a:t> </a:t>
            </a:r>
            <a:r>
              <a:rPr lang="en-US" err="1"/>
              <a:t>głównie</a:t>
            </a:r>
            <a:r>
              <a:rPr lang="en-US"/>
              <a:t> z </a:t>
            </a:r>
            <a:r>
              <a:rPr lang="en-US" b="1"/>
              <a:t>CSV </a:t>
            </a:r>
            <a:r>
              <a:rPr lang="en-US" b="1" err="1"/>
              <a:t>i</a:t>
            </a:r>
            <a:r>
              <a:rPr lang="en-US" b="1"/>
              <a:t> Parquet</a:t>
            </a:r>
            <a:r>
              <a:rPr lang="en-US"/>
              <a:t>, </a:t>
            </a:r>
            <a:r>
              <a:rPr lang="en-US" err="1"/>
              <a:t>żeby</a:t>
            </a:r>
            <a:r>
              <a:rPr lang="en-US"/>
              <a:t> </a:t>
            </a:r>
            <a:r>
              <a:rPr lang="en-US" err="1"/>
              <a:t>porównać</a:t>
            </a:r>
            <a:r>
              <a:rPr lang="en-US"/>
              <a:t> ich </a:t>
            </a:r>
            <a:r>
              <a:rPr lang="en-US" err="1"/>
              <a:t>działanie</a:t>
            </a:r>
            <a:r>
              <a:rPr lang="en-US"/>
              <a:t>.</a:t>
            </a:r>
            <a:br>
              <a:rPr lang="en-US" b="1">
                <a:cs typeface="+mn-lt"/>
              </a:rPr>
            </a:br>
            <a:r>
              <a:rPr lang="en-US" b="1"/>
              <a:t> </a:t>
            </a:r>
            <a:r>
              <a:rPr lang="en-US" err="1"/>
              <a:t>Najczęściej</a:t>
            </a:r>
            <a:r>
              <a:rPr lang="en-US"/>
              <a:t> </a:t>
            </a:r>
            <a:r>
              <a:rPr lang="en-US" err="1"/>
              <a:t>używanym</a:t>
            </a:r>
            <a:r>
              <a:rPr lang="en-US"/>
              <a:t> </a:t>
            </a:r>
            <a:r>
              <a:rPr lang="en-US" err="1"/>
              <a:t>formatem</a:t>
            </a:r>
            <a:r>
              <a:rPr lang="en-US"/>
              <a:t> jest </a:t>
            </a:r>
            <a:r>
              <a:rPr lang="en-US" b="1"/>
              <a:t>CSV </a:t>
            </a:r>
            <a:r>
              <a:rPr lang="en-US"/>
              <a:t>– jest on </a:t>
            </a:r>
            <a:r>
              <a:rPr lang="en-US" err="1"/>
              <a:t>bardzo</a:t>
            </a:r>
            <a:r>
              <a:rPr lang="en-US"/>
              <a:t> </a:t>
            </a:r>
            <a:r>
              <a:rPr lang="en-US" err="1"/>
              <a:t>prosty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czytelny</a:t>
            </a:r>
            <a:r>
              <a:rPr lang="en-US"/>
              <a:t>, ale ma </a:t>
            </a:r>
            <a:r>
              <a:rPr lang="en-US" err="1"/>
              <a:t>też</a:t>
            </a:r>
            <a:r>
              <a:rPr lang="en-US"/>
              <a:t> </a:t>
            </a:r>
            <a:r>
              <a:rPr lang="en-US" err="1"/>
              <a:t>swoje</a:t>
            </a:r>
            <a:r>
              <a:rPr lang="en-US"/>
              <a:t> </a:t>
            </a:r>
            <a:r>
              <a:rPr lang="en-US" err="1"/>
              <a:t>ograniczenia</a:t>
            </a:r>
            <a:r>
              <a:rPr lang="en-US"/>
              <a:t>. CSV </a:t>
            </a:r>
            <a:r>
              <a:rPr lang="en-US" err="1"/>
              <a:t>zapisuje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wierszami</a:t>
            </a:r>
            <a:r>
              <a:rPr lang="en-US"/>
              <a:t>, </a:t>
            </a:r>
            <a:r>
              <a:rPr lang="en-US" err="1"/>
              <a:t>przez</a:t>
            </a:r>
            <a:r>
              <a:rPr lang="en-US"/>
              <a:t> co </a:t>
            </a:r>
            <a:r>
              <a:rPr lang="en-US" err="1"/>
              <a:t>zajmuje</a:t>
            </a:r>
            <a:r>
              <a:rPr lang="en-US"/>
              <a:t> </a:t>
            </a:r>
            <a:r>
              <a:rPr lang="en-US" err="1"/>
              <a:t>dużo</a:t>
            </a:r>
            <a:r>
              <a:rPr lang="en-US"/>
              <a:t> </a:t>
            </a:r>
            <a:r>
              <a:rPr lang="en-US" err="1"/>
              <a:t>miejsca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jest </a:t>
            </a:r>
            <a:r>
              <a:rPr lang="en-US" err="1"/>
              <a:t>najwolniejszy</a:t>
            </a:r>
            <a:r>
              <a:rPr lang="en-US"/>
              <a:t> </a:t>
            </a:r>
            <a:r>
              <a:rPr lang="en-US" err="1"/>
              <a:t>podczas</a:t>
            </a:r>
            <a:r>
              <a:rPr lang="en-US"/>
              <a:t> </a:t>
            </a:r>
            <a:r>
              <a:rPr lang="en-US" err="1"/>
              <a:t>analiz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Parquet</a:t>
            </a:r>
            <a:r>
              <a:rPr lang="en-US"/>
              <a:t> </a:t>
            </a:r>
            <a:r>
              <a:rPr lang="en-US" err="1"/>
              <a:t>działa</a:t>
            </a:r>
            <a:r>
              <a:rPr lang="en-US"/>
              <a:t> </a:t>
            </a:r>
            <a:r>
              <a:rPr lang="en-US" err="1"/>
              <a:t>inaczej</a:t>
            </a:r>
            <a:r>
              <a:rPr lang="en-US"/>
              <a:t>, </a:t>
            </a:r>
            <a:r>
              <a:rPr lang="en-US" err="1"/>
              <a:t>bo</a:t>
            </a:r>
            <a:r>
              <a:rPr lang="en-US"/>
              <a:t> jest </a:t>
            </a:r>
            <a:r>
              <a:rPr lang="en-US" err="1"/>
              <a:t>formatem</a:t>
            </a:r>
            <a:r>
              <a:rPr lang="en-US"/>
              <a:t> </a:t>
            </a:r>
            <a:r>
              <a:rPr lang="en-US" err="1"/>
              <a:t>kolumnowym</a:t>
            </a:r>
            <a:r>
              <a:rPr lang="en-US"/>
              <a:t>. </a:t>
            </a:r>
            <a:r>
              <a:rPr lang="en-US" err="1"/>
              <a:t>Dzięki</a:t>
            </a:r>
            <a:r>
              <a:rPr lang="en-US"/>
              <a:t> </a:t>
            </a:r>
            <a:r>
              <a:rPr lang="en-US" err="1"/>
              <a:t>temu</a:t>
            </a:r>
            <a:r>
              <a:rPr lang="en-US"/>
              <a:t> </a:t>
            </a:r>
            <a:r>
              <a:rPr lang="en-US" err="1"/>
              <a:t>dużo</a:t>
            </a:r>
            <a:r>
              <a:rPr lang="en-US"/>
              <a:t> </a:t>
            </a:r>
            <a:r>
              <a:rPr lang="en-US" err="1"/>
              <a:t>lepiej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kompresuje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jest </a:t>
            </a:r>
            <a:r>
              <a:rPr lang="en-US" err="1"/>
              <a:t>bardzo</a:t>
            </a:r>
            <a:r>
              <a:rPr lang="en-US"/>
              <a:t> </a:t>
            </a:r>
            <a:r>
              <a:rPr lang="en-US" err="1"/>
              <a:t>szybki</a:t>
            </a:r>
            <a:r>
              <a:rPr lang="en-US"/>
              <a:t> </a:t>
            </a: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analizie</a:t>
            </a:r>
            <a:r>
              <a:rPr lang="en-US"/>
              <a:t> </a:t>
            </a:r>
            <a:r>
              <a:rPr lang="en-US" err="1"/>
              <a:t>dużych</a:t>
            </a:r>
            <a:r>
              <a:rPr lang="en-US"/>
              <a:t> </a:t>
            </a:r>
            <a:r>
              <a:rPr lang="en-US" err="1"/>
              <a:t>datasetów</a:t>
            </a:r>
            <a:r>
              <a:rPr lang="en-US"/>
              <a:t> – </a:t>
            </a:r>
            <a:r>
              <a:rPr lang="en-US" err="1"/>
              <a:t>bo</a:t>
            </a:r>
            <a:r>
              <a:rPr lang="en-US"/>
              <a:t> </a:t>
            </a:r>
            <a:r>
              <a:rPr lang="en-US" err="1"/>
              <a:t>możemy</a:t>
            </a:r>
            <a:r>
              <a:rPr lang="en-US"/>
              <a:t> </a:t>
            </a:r>
            <a:r>
              <a:rPr lang="en-US" err="1"/>
              <a:t>ładować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kolumny</a:t>
            </a:r>
            <a:r>
              <a:rPr lang="en-US"/>
              <a:t>, </a:t>
            </a:r>
            <a:r>
              <a:rPr lang="en-US" err="1"/>
              <a:t>które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potrzebne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JSON</a:t>
            </a:r>
            <a:r>
              <a:rPr lang="en-US"/>
              <a:t> jest </a:t>
            </a:r>
            <a:r>
              <a:rPr lang="en-US" err="1"/>
              <a:t>bardziej</a:t>
            </a:r>
            <a:r>
              <a:rPr lang="en-US"/>
              <a:t> </a:t>
            </a:r>
            <a:r>
              <a:rPr lang="en-US" err="1"/>
              <a:t>elastyczny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pozwala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zapisywanie</a:t>
            </a:r>
            <a:r>
              <a:rPr lang="en-US"/>
              <a:t> </a:t>
            </a:r>
            <a:r>
              <a:rPr lang="en-US" err="1"/>
              <a:t>zagnieżdżonych</a:t>
            </a:r>
            <a:r>
              <a:rPr lang="en-US"/>
              <a:t> </a:t>
            </a:r>
            <a:r>
              <a:rPr lang="en-US" err="1"/>
              <a:t>struktur</a:t>
            </a:r>
            <a:r>
              <a:rPr lang="en-US"/>
              <a:t>, ale </a:t>
            </a:r>
            <a:r>
              <a:rPr lang="en-US" err="1"/>
              <a:t>przez</a:t>
            </a:r>
            <a:r>
              <a:rPr lang="en-US"/>
              <a:t> to jest </a:t>
            </a:r>
            <a:r>
              <a:rPr lang="en-US" err="1"/>
              <a:t>też</a:t>
            </a:r>
            <a:r>
              <a:rPr lang="en-US"/>
              <a:t> </a:t>
            </a:r>
            <a:r>
              <a:rPr lang="en-US" err="1"/>
              <a:t>cięższy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mało</a:t>
            </a:r>
            <a:r>
              <a:rPr lang="en-US"/>
              <a:t> </a:t>
            </a:r>
            <a:r>
              <a:rPr lang="en-US" err="1"/>
              <a:t>wydajny</a:t>
            </a:r>
            <a:r>
              <a:rPr lang="en-US"/>
              <a:t> w </a:t>
            </a:r>
            <a:r>
              <a:rPr lang="en-US" err="1"/>
              <a:t>dużych</a:t>
            </a:r>
            <a:r>
              <a:rPr lang="en-US"/>
              <a:t> </a:t>
            </a:r>
            <a:r>
              <a:rPr lang="en-US" err="1"/>
              <a:t>zbiorach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Na </a:t>
            </a:r>
            <a:r>
              <a:rPr lang="en-US" err="1"/>
              <a:t>końcu</a:t>
            </a:r>
            <a:r>
              <a:rPr lang="en-US"/>
              <a:t> </a:t>
            </a:r>
            <a:r>
              <a:rPr lang="en-US" err="1"/>
              <a:t>mamy</a:t>
            </a:r>
            <a:r>
              <a:rPr lang="en-US"/>
              <a:t> </a:t>
            </a:r>
            <a:r>
              <a:rPr lang="en-US" b="1"/>
              <a:t>Delta Lake</a:t>
            </a:r>
            <a:r>
              <a:rPr lang="en-US"/>
              <a:t>, </a:t>
            </a:r>
            <a:r>
              <a:rPr lang="en-US" err="1"/>
              <a:t>który</a:t>
            </a:r>
            <a:r>
              <a:rPr lang="en-US"/>
              <a:t> </a:t>
            </a:r>
            <a:r>
              <a:rPr lang="en-US" err="1"/>
              <a:t>dodaje</a:t>
            </a:r>
            <a:r>
              <a:rPr lang="en-US"/>
              <a:t> </a:t>
            </a:r>
            <a:r>
              <a:rPr lang="en-US" err="1"/>
              <a:t>wersjonowanie</a:t>
            </a:r>
            <a:r>
              <a:rPr lang="en-US"/>
              <a:t>, </a:t>
            </a:r>
            <a:r>
              <a:rPr lang="en-US" err="1"/>
              <a:t>transakcje</a:t>
            </a:r>
            <a:r>
              <a:rPr lang="en-US"/>
              <a:t> ACID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pozwala</a:t>
            </a:r>
            <a:r>
              <a:rPr lang="en-US"/>
              <a:t> </a:t>
            </a:r>
            <a:r>
              <a:rPr lang="en-US" err="1"/>
              <a:t>odtwarzać</a:t>
            </a:r>
            <a:r>
              <a:rPr lang="en-US"/>
              <a:t> </a:t>
            </a:r>
            <a:r>
              <a:rPr lang="en-US" err="1"/>
              <a:t>historię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. My </a:t>
            </a:r>
            <a:r>
              <a:rPr lang="en-US" err="1"/>
              <a:t>tego</a:t>
            </a:r>
            <a:r>
              <a:rPr lang="en-US"/>
              <a:t> w </a:t>
            </a:r>
            <a:r>
              <a:rPr lang="en-US" err="1"/>
              <a:t>projekcie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używaliśmy</a:t>
            </a:r>
            <a:r>
              <a:rPr lang="en-US"/>
              <a:t>, ale </a:t>
            </a:r>
            <a:r>
              <a:rPr lang="en-US" err="1"/>
              <a:t>warto</a:t>
            </a:r>
            <a:r>
              <a:rPr lang="en-US"/>
              <a:t> </a:t>
            </a:r>
            <a:r>
              <a:rPr lang="en-US" err="1"/>
              <a:t>wiedzieć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to </a:t>
            </a:r>
            <a:r>
              <a:rPr lang="en-US" err="1"/>
              <a:t>obecnie</a:t>
            </a:r>
            <a:r>
              <a:rPr lang="en-US"/>
              <a:t> standard w </a:t>
            </a:r>
            <a:r>
              <a:rPr lang="en-US" err="1"/>
              <a:t>nowoczesnych</a:t>
            </a:r>
            <a:r>
              <a:rPr lang="en-US"/>
              <a:t> </a:t>
            </a:r>
            <a:r>
              <a:rPr lang="en-US" err="1"/>
              <a:t>pipeline’ach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CSV </a:t>
            </a:r>
            <a:r>
              <a:rPr lang="en-US" b="1" err="1"/>
              <a:t>zapisuje</a:t>
            </a:r>
            <a:r>
              <a:rPr lang="en-US" b="1"/>
              <a:t> </a:t>
            </a:r>
            <a:r>
              <a:rPr lang="en-US" b="1" err="1"/>
              <a:t>dane</a:t>
            </a:r>
            <a:r>
              <a:rPr lang="en-US" b="1"/>
              <a:t> </a:t>
            </a:r>
            <a:r>
              <a:rPr lang="en-US" b="1" err="1"/>
              <a:t>wierszami</a:t>
            </a:r>
            <a:r>
              <a:rPr lang="en-US" b="1"/>
              <a:t>.</a:t>
            </a:r>
            <a:br>
              <a:rPr lang="en-US" b="1">
                <a:cs typeface="+mn-lt"/>
              </a:rPr>
            </a:br>
            <a:r>
              <a:rPr lang="en-US"/>
              <a:t> To </a:t>
            </a:r>
            <a:r>
              <a:rPr lang="en-US" err="1"/>
              <a:t>tak</a:t>
            </a:r>
            <a:r>
              <a:rPr lang="en-US"/>
              <a:t>, </a:t>
            </a:r>
            <a:r>
              <a:rPr lang="en-US" err="1"/>
              <a:t>jakbyśmy</a:t>
            </a:r>
            <a:r>
              <a:rPr lang="en-US"/>
              <a:t> </a:t>
            </a:r>
            <a:r>
              <a:rPr lang="en-US" err="1"/>
              <a:t>mieli</a:t>
            </a:r>
            <a:r>
              <a:rPr lang="en-US"/>
              <a:t> </a:t>
            </a:r>
            <a:r>
              <a:rPr lang="en-US" err="1"/>
              <a:t>jedno</a:t>
            </a:r>
            <a:r>
              <a:rPr lang="en-US"/>
              <a:t> </a:t>
            </a:r>
            <a:r>
              <a:rPr lang="en-US" err="1"/>
              <a:t>pudełko</a:t>
            </a:r>
            <a:r>
              <a:rPr lang="en-US"/>
              <a:t>, w </a:t>
            </a:r>
            <a:r>
              <a:rPr lang="en-US" err="1"/>
              <a:t>którym</a:t>
            </a:r>
            <a:r>
              <a:rPr lang="en-US"/>
              <a:t> </a:t>
            </a:r>
            <a:r>
              <a:rPr lang="en-US" err="1"/>
              <a:t>wszystko</a:t>
            </a:r>
            <a:r>
              <a:rPr lang="en-US"/>
              <a:t> jest </a:t>
            </a:r>
            <a:r>
              <a:rPr lang="en-US" err="1"/>
              <a:t>wrzucone</a:t>
            </a:r>
            <a:r>
              <a:rPr lang="en-US"/>
              <a:t> </a:t>
            </a:r>
            <a:r>
              <a:rPr lang="en-US" err="1"/>
              <a:t>razem</a:t>
            </a:r>
            <a:r>
              <a:rPr lang="en-US"/>
              <a:t> – </a:t>
            </a:r>
            <a:r>
              <a:rPr lang="en-US" err="1"/>
              <a:t>jabłka</a:t>
            </a:r>
            <a:r>
              <a:rPr lang="en-US"/>
              <a:t>, </a:t>
            </a:r>
            <a:r>
              <a:rPr lang="en-US" err="1"/>
              <a:t>pomarańcze</a:t>
            </a:r>
            <a:r>
              <a:rPr lang="en-US"/>
              <a:t>, </a:t>
            </a:r>
            <a:r>
              <a:rPr lang="en-US" err="1"/>
              <a:t>cytryny</a:t>
            </a:r>
            <a:r>
              <a:rPr lang="en-US"/>
              <a:t>. </a:t>
            </a:r>
            <a:r>
              <a:rPr lang="en-US" err="1"/>
              <a:t>Żeby</a:t>
            </a:r>
            <a:r>
              <a:rPr lang="en-US"/>
              <a:t> </a:t>
            </a:r>
            <a:r>
              <a:rPr lang="en-US" err="1"/>
              <a:t>znaleźć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jabłka</a:t>
            </a:r>
            <a:r>
              <a:rPr lang="en-US"/>
              <a:t>, </a:t>
            </a:r>
            <a:r>
              <a:rPr lang="en-US" err="1"/>
              <a:t>musimy</a:t>
            </a:r>
            <a:r>
              <a:rPr lang="en-US"/>
              <a:t> </a:t>
            </a:r>
            <a:r>
              <a:rPr lang="en-US" err="1"/>
              <a:t>przejrzeć</a:t>
            </a:r>
            <a:r>
              <a:rPr lang="en-US"/>
              <a:t> </a:t>
            </a:r>
            <a:r>
              <a:rPr lang="en-US" err="1"/>
              <a:t>całą</a:t>
            </a:r>
            <a:r>
              <a:rPr lang="en-US"/>
              <a:t> </a:t>
            </a:r>
            <a:r>
              <a:rPr lang="en-US" err="1"/>
              <a:t>zawartość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To jest </a:t>
            </a:r>
            <a:r>
              <a:rPr lang="en-US" err="1"/>
              <a:t>mało</a:t>
            </a:r>
            <a:r>
              <a:rPr lang="en-US"/>
              <a:t> </a:t>
            </a:r>
            <a:r>
              <a:rPr lang="en-US" err="1"/>
              <a:t>efektywne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zajmuje</a:t>
            </a:r>
            <a:r>
              <a:rPr lang="en-US"/>
              <a:t> </a:t>
            </a:r>
            <a:r>
              <a:rPr lang="en-US" err="1"/>
              <a:t>dużo</a:t>
            </a:r>
            <a:r>
              <a:rPr lang="en-US"/>
              <a:t> </a:t>
            </a:r>
            <a:r>
              <a:rPr lang="en-US" err="1"/>
              <a:t>miejsca</a:t>
            </a:r>
            <a:r>
              <a:rPr lang="en-US"/>
              <a:t>.</a:t>
            </a:r>
          </a:p>
          <a:p>
            <a:r>
              <a:rPr lang="en-US" b="1"/>
              <a:t>Parquet jest </a:t>
            </a:r>
            <a:r>
              <a:rPr lang="en-US" b="1" err="1"/>
              <a:t>kolumnowy</a:t>
            </a:r>
            <a:r>
              <a:rPr lang="en-US"/>
              <a:t> – </a:t>
            </a:r>
            <a:r>
              <a:rPr lang="en-US" err="1"/>
              <a:t>czyli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posegregowane</a:t>
            </a:r>
            <a:r>
              <a:rPr lang="en-US"/>
              <a:t>: w </a:t>
            </a:r>
            <a:r>
              <a:rPr lang="en-US" err="1"/>
              <a:t>jednym</a:t>
            </a:r>
            <a:r>
              <a:rPr lang="en-US"/>
              <a:t> </a:t>
            </a:r>
            <a:r>
              <a:rPr lang="en-US" err="1"/>
              <a:t>pudełku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same </a:t>
            </a:r>
            <a:r>
              <a:rPr lang="en-US" err="1"/>
              <a:t>jabłka</a:t>
            </a:r>
            <a:r>
              <a:rPr lang="en-US"/>
              <a:t>, w </a:t>
            </a:r>
            <a:r>
              <a:rPr lang="en-US" err="1"/>
              <a:t>drugim</a:t>
            </a:r>
            <a:r>
              <a:rPr lang="en-US"/>
              <a:t> same </a:t>
            </a:r>
            <a:r>
              <a:rPr lang="en-US" err="1"/>
              <a:t>pomarańcze</a:t>
            </a:r>
            <a:r>
              <a:rPr lang="en-US"/>
              <a:t>, w </a:t>
            </a:r>
            <a:r>
              <a:rPr lang="en-US" err="1"/>
              <a:t>trzecim</a:t>
            </a:r>
            <a:r>
              <a:rPr lang="en-US"/>
              <a:t> </a:t>
            </a:r>
            <a:r>
              <a:rPr lang="en-US" err="1"/>
              <a:t>cytryny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To </a:t>
            </a:r>
            <a:r>
              <a:rPr lang="en-US" err="1"/>
              <a:t>oznacza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</a:t>
            </a:r>
            <a:r>
              <a:rPr lang="en-US" err="1"/>
              <a:t>jeśli</a:t>
            </a:r>
            <a:r>
              <a:rPr lang="en-US"/>
              <a:t> </a:t>
            </a:r>
            <a:r>
              <a:rPr lang="en-US" err="1"/>
              <a:t>potrzebujemy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jednej</a:t>
            </a:r>
            <a:r>
              <a:rPr lang="en-US"/>
              <a:t> </a:t>
            </a:r>
            <a:r>
              <a:rPr lang="en-US" err="1"/>
              <a:t>kolumny</a:t>
            </a:r>
            <a:r>
              <a:rPr lang="en-US"/>
              <a:t>, </a:t>
            </a:r>
            <a:r>
              <a:rPr lang="en-US" err="1"/>
              <a:t>otwieramy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jedno</a:t>
            </a:r>
            <a:r>
              <a:rPr lang="en-US"/>
              <a:t> </a:t>
            </a:r>
            <a:r>
              <a:rPr lang="en-US" err="1"/>
              <a:t>pudełko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to </a:t>
            </a:r>
            <a:r>
              <a:rPr lang="en-US" err="1"/>
              <a:t>analizy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b="1" err="1"/>
              <a:t>dużo</a:t>
            </a:r>
            <a:r>
              <a:rPr lang="en-US" b="1"/>
              <a:t> </a:t>
            </a:r>
            <a:r>
              <a:rPr lang="en-US" b="1" err="1"/>
              <a:t>szybsze</a:t>
            </a:r>
            <a:r>
              <a:rPr lang="en-US"/>
              <a:t>, a </a:t>
            </a:r>
            <a:r>
              <a:rPr lang="en-US" err="1"/>
              <a:t>pliki</a:t>
            </a:r>
            <a:r>
              <a:rPr lang="en-US"/>
              <a:t> </a:t>
            </a:r>
            <a:r>
              <a:rPr lang="en-US" b="1" err="1"/>
              <a:t>mniejsze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lepiej</a:t>
            </a:r>
            <a:r>
              <a:rPr lang="en-US" b="1"/>
              <a:t> </a:t>
            </a:r>
            <a:r>
              <a:rPr lang="en-US" b="1" err="1"/>
              <a:t>skompresowane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Dlatego</a:t>
            </a:r>
            <a:r>
              <a:rPr lang="en-US"/>
              <a:t> </a:t>
            </a:r>
            <a:r>
              <a:rPr lang="en-US" b="1"/>
              <a:t>Parquet jest </a:t>
            </a:r>
            <a:r>
              <a:rPr lang="en-US" b="1" err="1"/>
              <a:t>znacznie</a:t>
            </a:r>
            <a:r>
              <a:rPr lang="en-US" b="1"/>
              <a:t> </a:t>
            </a:r>
            <a:r>
              <a:rPr lang="en-US" b="1" err="1"/>
              <a:t>bardziej</a:t>
            </a:r>
            <a:r>
              <a:rPr lang="en-US" b="1"/>
              <a:t> </a:t>
            </a:r>
            <a:r>
              <a:rPr lang="en-US" b="1" err="1"/>
              <a:t>wydajny</a:t>
            </a:r>
            <a:r>
              <a:rPr lang="en-US" b="1"/>
              <a:t> od CSV</a:t>
            </a:r>
            <a:r>
              <a:rPr lang="en-US"/>
              <a:t>, </a:t>
            </a:r>
            <a:r>
              <a:rPr lang="en-US" err="1"/>
              <a:t>szczególnie</a:t>
            </a:r>
            <a:r>
              <a:rPr lang="en-US"/>
              <a:t> </a:t>
            </a: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dużych</a:t>
            </a:r>
            <a:r>
              <a:rPr lang="en-US"/>
              <a:t> </a:t>
            </a:r>
            <a:r>
              <a:rPr lang="en-US" err="1"/>
              <a:t>zbiorach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82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  <a:p>
            <a:r>
              <a:rPr lang="en-US"/>
              <a:t>Do </a:t>
            </a:r>
            <a:r>
              <a:rPr lang="en-US" err="1"/>
              <a:t>projektu</a:t>
            </a:r>
            <a:r>
              <a:rPr lang="en-US"/>
              <a:t> </a:t>
            </a:r>
            <a:r>
              <a:rPr lang="en-US" err="1"/>
              <a:t>wybraliśmy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Citibike</a:t>
            </a:r>
            <a:r>
              <a:rPr lang="en-US"/>
              <a:t> z </a:t>
            </a:r>
            <a:r>
              <a:rPr lang="en-US" err="1"/>
              <a:t>Nowego</a:t>
            </a:r>
            <a:r>
              <a:rPr lang="en-US"/>
              <a:t> </a:t>
            </a:r>
            <a:r>
              <a:rPr lang="en-US" err="1"/>
              <a:t>Jorku</a:t>
            </a:r>
            <a:r>
              <a:rPr lang="en-US"/>
              <a:t>, </a:t>
            </a:r>
            <a:r>
              <a:rPr lang="en-US" err="1"/>
              <a:t>ponieważ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to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typu</a:t>
            </a:r>
            <a:r>
              <a:rPr lang="en-US"/>
              <a:t> Big Data – </a:t>
            </a:r>
            <a:r>
              <a:rPr lang="en-US" err="1"/>
              <a:t>mają</a:t>
            </a:r>
            <a:r>
              <a:rPr lang="en-US"/>
              <a:t> </a:t>
            </a:r>
            <a:r>
              <a:rPr lang="en-US" err="1"/>
              <a:t>setki</a:t>
            </a:r>
            <a:r>
              <a:rPr lang="en-US"/>
              <a:t> </a:t>
            </a:r>
            <a:r>
              <a:rPr lang="en-US" err="1"/>
              <a:t>milionów</a:t>
            </a:r>
            <a:r>
              <a:rPr lang="en-US"/>
              <a:t> </a:t>
            </a:r>
            <a:r>
              <a:rPr lang="en-US" err="1"/>
              <a:t>rekordów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idealnie</a:t>
            </a:r>
            <a:r>
              <a:rPr lang="en-US"/>
              <a:t> </a:t>
            </a:r>
            <a:r>
              <a:rPr lang="en-US" err="1"/>
              <a:t>nadają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do </a:t>
            </a:r>
            <a:r>
              <a:rPr lang="en-US" err="1"/>
              <a:t>testowania</a:t>
            </a:r>
            <a:r>
              <a:rPr lang="en-US"/>
              <a:t> </a:t>
            </a:r>
            <a:r>
              <a:rPr lang="en-US" err="1"/>
              <a:t>wydajności</a:t>
            </a:r>
            <a:r>
              <a:rPr lang="en-US"/>
              <a:t> </a:t>
            </a:r>
            <a:r>
              <a:rPr lang="en-US" err="1"/>
              <a:t>formatów</a:t>
            </a:r>
            <a:r>
              <a:rPr lang="en-US"/>
              <a:t> </a:t>
            </a:r>
            <a:r>
              <a:rPr lang="en-US" err="1"/>
              <a:t>plików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Korzystaliśmy</a:t>
            </a:r>
            <a:r>
              <a:rPr lang="en-US"/>
              <a:t> z </a:t>
            </a:r>
            <a:r>
              <a:rPr lang="en-US" err="1"/>
              <a:t>publicznego</a:t>
            </a:r>
            <a:r>
              <a:rPr lang="en-US"/>
              <a:t> </a:t>
            </a:r>
            <a:r>
              <a:rPr lang="en-US" err="1"/>
              <a:t>źródła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udostępnionego</a:t>
            </a:r>
            <a:r>
              <a:rPr lang="en-US"/>
              <a:t> w S3, </a:t>
            </a:r>
            <a:r>
              <a:rPr lang="en-US" err="1"/>
              <a:t>gdzie</a:t>
            </a:r>
            <a:r>
              <a:rPr lang="en-US"/>
              <a:t> </a:t>
            </a:r>
            <a:r>
              <a:rPr lang="en-US" err="1"/>
              <a:t>Citibike</a:t>
            </a:r>
            <a:r>
              <a:rPr lang="en-US"/>
              <a:t> </a:t>
            </a:r>
            <a:r>
              <a:rPr lang="en-US" err="1"/>
              <a:t>publikuje</a:t>
            </a:r>
            <a:r>
              <a:rPr lang="en-US"/>
              <a:t> </a:t>
            </a:r>
            <a:r>
              <a:rPr lang="en-US" err="1"/>
              <a:t>wszystkie</a:t>
            </a:r>
            <a:r>
              <a:rPr lang="en-US"/>
              <a:t> </a:t>
            </a:r>
            <a:r>
              <a:rPr lang="en-US" err="1"/>
              <a:t>historyczne</a:t>
            </a:r>
            <a:r>
              <a:rPr lang="en-US"/>
              <a:t> </a:t>
            </a:r>
            <a:r>
              <a:rPr lang="en-US" err="1"/>
              <a:t>przejazdy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Pobraliśmy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z </a:t>
            </a:r>
            <a:r>
              <a:rPr lang="en-US" err="1"/>
              <a:t>lat</a:t>
            </a:r>
            <a:r>
              <a:rPr lang="en-US"/>
              <a:t> 2017–2019. Po </a:t>
            </a:r>
            <a:r>
              <a:rPr lang="en-US" err="1"/>
              <a:t>rozpakowaniu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mają</a:t>
            </a:r>
            <a:r>
              <a:rPr lang="en-US"/>
              <a:t> </a:t>
            </a:r>
            <a:r>
              <a:rPr lang="en-US" err="1"/>
              <a:t>odpowiednio</a:t>
            </a:r>
            <a:r>
              <a:rPr lang="en-US"/>
              <a:t>: </a:t>
            </a:r>
            <a:r>
              <a:rPr lang="en-US" err="1"/>
              <a:t>około</a:t>
            </a:r>
            <a:r>
              <a:rPr lang="en-US"/>
              <a:t> 2.9 GB </a:t>
            </a:r>
            <a:r>
              <a:rPr lang="en-US" err="1"/>
              <a:t>dla</a:t>
            </a:r>
            <a:r>
              <a:rPr lang="en-US"/>
              <a:t> 2017 </a:t>
            </a:r>
            <a:r>
              <a:rPr lang="en-US" err="1"/>
              <a:t>roku</a:t>
            </a:r>
            <a:r>
              <a:rPr lang="en-US"/>
              <a:t>, 2.3 GB </a:t>
            </a:r>
            <a:r>
              <a:rPr lang="en-US" err="1"/>
              <a:t>dla</a:t>
            </a:r>
            <a:r>
              <a:rPr lang="en-US"/>
              <a:t> 2018 </a:t>
            </a:r>
            <a:r>
              <a:rPr lang="en-US" err="1"/>
              <a:t>i</a:t>
            </a:r>
            <a:r>
              <a:rPr lang="en-US"/>
              <a:t> 3.5 GB </a:t>
            </a:r>
            <a:r>
              <a:rPr lang="en-US" err="1"/>
              <a:t>dla</a:t>
            </a:r>
            <a:r>
              <a:rPr lang="en-US"/>
              <a:t> 2019.</a:t>
            </a:r>
            <a:br>
              <a:rPr lang="en-US">
                <a:cs typeface="+mn-lt"/>
              </a:rPr>
            </a:br>
            <a:r>
              <a:rPr lang="en-US"/>
              <a:t> Tak </a:t>
            </a:r>
            <a:r>
              <a:rPr lang="en-US" err="1"/>
              <a:t>duży</a:t>
            </a:r>
            <a:r>
              <a:rPr lang="en-US"/>
              <a:t> </a:t>
            </a:r>
            <a:r>
              <a:rPr lang="en-US" err="1"/>
              <a:t>wolumen</a:t>
            </a:r>
            <a:r>
              <a:rPr lang="en-US"/>
              <a:t> </a:t>
            </a:r>
            <a:r>
              <a:rPr lang="en-US" err="1"/>
              <a:t>pozwolił</a:t>
            </a:r>
            <a:r>
              <a:rPr lang="en-US"/>
              <a:t> </a:t>
            </a:r>
            <a:r>
              <a:rPr lang="en-US" err="1"/>
              <a:t>nam</a:t>
            </a:r>
            <a:r>
              <a:rPr lang="en-US"/>
              <a:t> </a:t>
            </a:r>
            <a:r>
              <a:rPr lang="en-US" err="1"/>
              <a:t>zobaczyć</a:t>
            </a:r>
            <a:r>
              <a:rPr lang="en-US"/>
              <a:t> </a:t>
            </a:r>
            <a:r>
              <a:rPr lang="en-US" err="1"/>
              <a:t>realne</a:t>
            </a:r>
            <a:r>
              <a:rPr lang="en-US"/>
              <a:t> </a:t>
            </a:r>
            <a:r>
              <a:rPr lang="en-US" err="1"/>
              <a:t>różnice</a:t>
            </a:r>
            <a:r>
              <a:rPr lang="en-US"/>
              <a:t> </a:t>
            </a:r>
            <a:r>
              <a:rPr lang="en-US" err="1"/>
              <a:t>między</a:t>
            </a:r>
            <a:r>
              <a:rPr lang="en-US"/>
              <a:t> </a:t>
            </a:r>
            <a:r>
              <a:rPr lang="en-US" err="1"/>
              <a:t>formatami</a:t>
            </a:r>
            <a:r>
              <a:rPr lang="en-US"/>
              <a:t> CSV </a:t>
            </a:r>
            <a:r>
              <a:rPr lang="en-US" err="1"/>
              <a:t>i</a:t>
            </a:r>
            <a:r>
              <a:rPr lang="en-US"/>
              <a:t> Parquet </a:t>
            </a:r>
            <a:r>
              <a:rPr lang="en-US" err="1"/>
              <a:t>podczas</a:t>
            </a:r>
            <a:r>
              <a:rPr lang="en-US"/>
              <a:t> </a:t>
            </a:r>
            <a:r>
              <a:rPr lang="en-US" err="1"/>
              <a:t>ładowania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przetwarzania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Na </a:t>
            </a:r>
            <a:r>
              <a:rPr lang="en-US" err="1"/>
              <a:t>kolejnych</a:t>
            </a:r>
            <a:r>
              <a:rPr lang="en-US"/>
              <a:t> </a:t>
            </a:r>
            <a:r>
              <a:rPr lang="en-US" err="1"/>
              <a:t>screenach</a:t>
            </a:r>
            <a:r>
              <a:rPr lang="en-US"/>
              <a:t> </a:t>
            </a:r>
            <a:r>
              <a:rPr lang="en-US" err="1"/>
              <a:t>widać</a:t>
            </a:r>
            <a:r>
              <a:rPr lang="en-US"/>
              <a:t> </a:t>
            </a:r>
            <a:r>
              <a:rPr lang="en-US" err="1"/>
              <a:t>dwa</a:t>
            </a:r>
            <a:r>
              <a:rPr lang="en-US"/>
              <a:t> </a:t>
            </a:r>
            <a:r>
              <a:rPr lang="en-US" err="1"/>
              <a:t>elementy</a:t>
            </a:r>
            <a:r>
              <a:rPr lang="en-US"/>
              <a:t> </a:t>
            </a:r>
            <a:r>
              <a:rPr lang="en-US" err="1"/>
              <a:t>naszej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:</a:t>
            </a:r>
            <a:br>
              <a:rPr lang="en-US">
                <a:cs typeface="+mn-lt"/>
              </a:rPr>
            </a:br>
            <a:r>
              <a:rPr lang="en-US"/>
              <a:t> po </a:t>
            </a:r>
            <a:r>
              <a:rPr lang="en-US" err="1"/>
              <a:t>pierwsze</a:t>
            </a:r>
            <a:r>
              <a:rPr lang="en-US"/>
              <a:t> – </a:t>
            </a:r>
            <a:r>
              <a:rPr lang="en-US" err="1"/>
              <a:t>proces</a:t>
            </a:r>
            <a:r>
              <a:rPr lang="en-US"/>
              <a:t> </a:t>
            </a:r>
            <a:r>
              <a:rPr lang="en-US" err="1"/>
              <a:t>importowania</a:t>
            </a:r>
            <a:r>
              <a:rPr lang="en-US"/>
              <a:t> </a:t>
            </a:r>
            <a:r>
              <a:rPr lang="en-US" err="1"/>
              <a:t>dużych</a:t>
            </a:r>
            <a:r>
              <a:rPr lang="en-US"/>
              <a:t> </a:t>
            </a:r>
            <a:r>
              <a:rPr lang="en-US" err="1"/>
              <a:t>plików</a:t>
            </a:r>
            <a:r>
              <a:rPr lang="en-US"/>
              <a:t> w </a:t>
            </a:r>
            <a:r>
              <a:rPr lang="en-US" err="1"/>
              <a:t>notatniku</a:t>
            </a:r>
            <a:r>
              <a:rPr lang="en-US"/>
              <a:t>,</a:t>
            </a:r>
            <a:br>
              <a:rPr lang="en-US">
                <a:cs typeface="+mn-lt"/>
              </a:rPr>
            </a:br>
            <a:r>
              <a:rPr lang="en-US"/>
              <a:t> a po </a:t>
            </a:r>
            <a:r>
              <a:rPr lang="en-US" err="1"/>
              <a:t>drugie</a:t>
            </a:r>
            <a:r>
              <a:rPr lang="en-US"/>
              <a:t> – </a:t>
            </a:r>
            <a:r>
              <a:rPr lang="en-US" err="1"/>
              <a:t>stronę</a:t>
            </a:r>
            <a:r>
              <a:rPr lang="en-US"/>
              <a:t> </a:t>
            </a:r>
            <a:r>
              <a:rPr lang="en-US" err="1"/>
              <a:t>źródłową</a:t>
            </a:r>
            <a:r>
              <a:rPr lang="en-US"/>
              <a:t> w S3, z </a:t>
            </a:r>
            <a:r>
              <a:rPr lang="en-US" err="1"/>
              <a:t>której</a:t>
            </a:r>
            <a:r>
              <a:rPr lang="en-US"/>
              <a:t> </a:t>
            </a:r>
            <a:r>
              <a:rPr lang="en-US" err="1"/>
              <a:t>pobieraliśmy</a:t>
            </a:r>
            <a:r>
              <a:rPr lang="en-US"/>
              <a:t> </a:t>
            </a:r>
            <a:r>
              <a:rPr lang="en-US" err="1"/>
              <a:t>poszczególne</a:t>
            </a:r>
            <a:r>
              <a:rPr lang="en-US"/>
              <a:t> paczki </a:t>
            </a:r>
            <a:r>
              <a:rPr lang="en-US" err="1"/>
              <a:t>danych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To </a:t>
            </a:r>
            <a:r>
              <a:rPr lang="en-US" err="1"/>
              <a:t>pokazuje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</a:t>
            </a:r>
            <a:r>
              <a:rPr lang="en-US" err="1"/>
              <a:t>pracowaliśmy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realnych</a:t>
            </a:r>
            <a:r>
              <a:rPr lang="en-US"/>
              <a:t> </a:t>
            </a:r>
            <a:r>
              <a:rPr lang="en-US" err="1"/>
              <a:t>dużych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, a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małych</a:t>
            </a:r>
            <a:r>
              <a:rPr lang="en-US"/>
              <a:t> </a:t>
            </a:r>
            <a:r>
              <a:rPr lang="en-US" err="1"/>
              <a:t>próbkach</a:t>
            </a:r>
            <a:r>
              <a:rPr lang="en-US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Żeby</a:t>
            </a:r>
            <a:r>
              <a:rPr lang="en-US"/>
              <a:t> </a:t>
            </a:r>
            <a:r>
              <a:rPr lang="en-US" err="1"/>
              <a:t>usprawnić</a:t>
            </a:r>
            <a:r>
              <a:rPr lang="en-US"/>
              <a:t> </a:t>
            </a:r>
            <a:r>
              <a:rPr lang="en-US" err="1"/>
              <a:t>pracę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uniknąć</a:t>
            </a:r>
            <a:r>
              <a:rPr lang="en-US"/>
              <a:t> </a:t>
            </a:r>
            <a:r>
              <a:rPr lang="en-US" err="1"/>
              <a:t>ręcznego</a:t>
            </a:r>
            <a:r>
              <a:rPr lang="en-US"/>
              <a:t> </a:t>
            </a:r>
            <a:r>
              <a:rPr lang="en-US" err="1"/>
              <a:t>pobierania</a:t>
            </a:r>
            <a:r>
              <a:rPr lang="en-US"/>
              <a:t> </a:t>
            </a:r>
            <a:r>
              <a:rPr lang="en-US" err="1"/>
              <a:t>każdego</a:t>
            </a:r>
            <a:r>
              <a:rPr lang="en-US"/>
              <a:t> </a:t>
            </a:r>
            <a:r>
              <a:rPr lang="en-US" err="1"/>
              <a:t>pliku</a:t>
            </a:r>
            <a:r>
              <a:rPr lang="en-US"/>
              <a:t>, </a:t>
            </a:r>
            <a:r>
              <a:rPr lang="en-US" err="1"/>
              <a:t>przygotowaliśmy</a:t>
            </a:r>
            <a:r>
              <a:rPr lang="en-US"/>
              <a:t> </a:t>
            </a:r>
            <a:r>
              <a:rPr lang="en-US" err="1"/>
              <a:t>skrypt</a:t>
            </a:r>
            <a:r>
              <a:rPr lang="en-US"/>
              <a:t>, </a:t>
            </a:r>
            <a:r>
              <a:rPr lang="en-US" err="1"/>
              <a:t>który</a:t>
            </a:r>
            <a:r>
              <a:rPr lang="en-US"/>
              <a:t> </a:t>
            </a:r>
            <a:r>
              <a:rPr lang="en-US" err="1"/>
              <a:t>automatycznie</a:t>
            </a:r>
            <a:r>
              <a:rPr lang="en-US"/>
              <a:t> </a:t>
            </a:r>
            <a:r>
              <a:rPr lang="en-US" err="1"/>
              <a:t>pobiera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rozpakowuje</a:t>
            </a:r>
            <a:r>
              <a:rPr lang="en-US"/>
              <a:t> </a:t>
            </a:r>
            <a:r>
              <a:rPr lang="en-US" err="1"/>
              <a:t>wszystkie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Citibike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Pliki</a:t>
            </a:r>
            <a:r>
              <a:rPr lang="en-US"/>
              <a:t> ZIP </a:t>
            </a:r>
            <a:r>
              <a:rPr lang="en-US" err="1"/>
              <a:t>pobieraliśmy</a:t>
            </a:r>
            <a:r>
              <a:rPr lang="en-US"/>
              <a:t> </a:t>
            </a:r>
            <a:r>
              <a:rPr lang="en-US" err="1"/>
              <a:t>bezpośrednio</a:t>
            </a:r>
            <a:r>
              <a:rPr lang="en-US"/>
              <a:t> z AWS S3 </a:t>
            </a:r>
            <a:r>
              <a:rPr lang="en-US" err="1"/>
              <a:t>używając</a:t>
            </a:r>
            <a:r>
              <a:rPr lang="en-US"/>
              <a:t> </a:t>
            </a:r>
            <a:r>
              <a:rPr lang="en-US" err="1"/>
              <a:t>biblioteki</a:t>
            </a:r>
            <a:r>
              <a:rPr lang="en-US"/>
              <a:t> </a:t>
            </a:r>
            <a:r>
              <a:rPr lang="en-US" i="1"/>
              <a:t>requests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Po </a:t>
            </a:r>
            <a:r>
              <a:rPr lang="en-US" err="1"/>
              <a:t>pobraniu</a:t>
            </a:r>
            <a:r>
              <a:rPr lang="en-US"/>
              <a:t> </a:t>
            </a:r>
            <a:r>
              <a:rPr lang="en-US" err="1"/>
              <a:t>każdy</a:t>
            </a:r>
            <a:r>
              <a:rPr lang="en-US"/>
              <a:t> ZIP </a:t>
            </a:r>
            <a:r>
              <a:rPr lang="en-US" err="1"/>
              <a:t>był</a:t>
            </a:r>
            <a:r>
              <a:rPr lang="en-US"/>
              <a:t> </a:t>
            </a:r>
            <a:r>
              <a:rPr lang="en-US" err="1"/>
              <a:t>automatycznie</a:t>
            </a:r>
            <a:r>
              <a:rPr lang="en-US"/>
              <a:t> </a:t>
            </a:r>
            <a:r>
              <a:rPr lang="en-US" err="1"/>
              <a:t>rozpakowywany</a:t>
            </a:r>
            <a:r>
              <a:rPr lang="en-US"/>
              <a:t> do </a:t>
            </a:r>
            <a:r>
              <a:rPr lang="en-US" err="1"/>
              <a:t>odpowiedniej</a:t>
            </a:r>
            <a:r>
              <a:rPr lang="en-US"/>
              <a:t> </a:t>
            </a:r>
            <a:r>
              <a:rPr lang="en-US" err="1"/>
              <a:t>struktury</a:t>
            </a:r>
            <a:r>
              <a:rPr lang="en-US"/>
              <a:t> </a:t>
            </a:r>
            <a:r>
              <a:rPr lang="en-US" err="1"/>
              <a:t>katalogów</a:t>
            </a:r>
            <a:r>
              <a:rPr lang="en-US"/>
              <a:t> – </a:t>
            </a:r>
            <a:r>
              <a:rPr lang="en-US" err="1"/>
              <a:t>osobno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każdego</a:t>
            </a:r>
            <a:r>
              <a:rPr lang="en-US"/>
              <a:t> </a:t>
            </a:r>
            <a:r>
              <a:rPr lang="en-US" err="1"/>
              <a:t>roku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miesiąca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Skrypt</a:t>
            </a:r>
            <a:r>
              <a:rPr lang="en-US"/>
              <a:t> </a:t>
            </a:r>
            <a:r>
              <a:rPr lang="en-US" err="1"/>
              <a:t>usuwał</a:t>
            </a:r>
            <a:r>
              <a:rPr lang="en-US"/>
              <a:t> </a:t>
            </a:r>
            <a:r>
              <a:rPr lang="en-US" err="1"/>
              <a:t>też</a:t>
            </a:r>
            <a:r>
              <a:rPr lang="en-US"/>
              <a:t> </a:t>
            </a:r>
            <a:r>
              <a:rPr lang="en-US" err="1"/>
              <a:t>zbędne</a:t>
            </a:r>
            <a:r>
              <a:rPr lang="en-US"/>
              <a:t> </a:t>
            </a:r>
            <a:r>
              <a:rPr lang="en-US" err="1"/>
              <a:t>pliki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przygotowywał</a:t>
            </a:r>
            <a:r>
              <a:rPr lang="en-US"/>
              <a:t> </a:t>
            </a:r>
            <a:r>
              <a:rPr lang="en-US" err="1"/>
              <a:t>końcowy</a:t>
            </a:r>
            <a:r>
              <a:rPr lang="en-US"/>
              <a:t> </a:t>
            </a:r>
            <a:r>
              <a:rPr lang="en-US" err="1"/>
              <a:t>katalog</a:t>
            </a:r>
            <a:r>
              <a:rPr lang="en-US"/>
              <a:t> </a:t>
            </a:r>
            <a:r>
              <a:rPr lang="en-US" i="1" err="1"/>
              <a:t>citibike</a:t>
            </a:r>
            <a:r>
              <a:rPr lang="en-US" i="1"/>
              <a:t>/</a:t>
            </a:r>
            <a:r>
              <a:rPr lang="en-US"/>
              <a:t>, w </a:t>
            </a:r>
            <a:r>
              <a:rPr lang="en-US" err="1"/>
              <a:t>którym</a:t>
            </a:r>
            <a:r>
              <a:rPr lang="en-US"/>
              <a:t> </a:t>
            </a:r>
            <a:r>
              <a:rPr lang="en-US" err="1"/>
              <a:t>znajdowały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czyste</a:t>
            </a:r>
            <a:r>
              <a:rPr lang="en-US"/>
              <a:t>, </a:t>
            </a:r>
            <a:r>
              <a:rPr lang="en-US" err="1"/>
              <a:t>gotowe</a:t>
            </a:r>
            <a:r>
              <a:rPr lang="en-US"/>
              <a:t> do </a:t>
            </a:r>
            <a:r>
              <a:rPr lang="en-US" err="1"/>
              <a:t>analizy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Na </a:t>
            </a:r>
            <a:r>
              <a:rPr lang="en-US" err="1"/>
              <a:t>screenie</a:t>
            </a:r>
            <a:r>
              <a:rPr lang="en-US"/>
              <a:t> </a:t>
            </a:r>
            <a:r>
              <a:rPr lang="en-US" err="1"/>
              <a:t>widać</a:t>
            </a:r>
            <a:r>
              <a:rPr lang="en-US"/>
              <a:t> fragment </a:t>
            </a:r>
            <a:r>
              <a:rPr lang="en-US" err="1"/>
              <a:t>kodu</a:t>
            </a:r>
            <a:r>
              <a:rPr lang="en-US"/>
              <a:t> </a:t>
            </a:r>
            <a:r>
              <a:rPr lang="en-US" err="1"/>
              <a:t>odpowiedzialny</a:t>
            </a:r>
            <a:r>
              <a:rPr lang="en-US"/>
              <a:t> za </a:t>
            </a:r>
            <a:r>
              <a:rPr lang="en-US" err="1"/>
              <a:t>rozpakowywanie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organizację</a:t>
            </a:r>
            <a:r>
              <a:rPr lang="en-US"/>
              <a:t> </a:t>
            </a:r>
            <a:r>
              <a:rPr lang="en-US" err="1"/>
              <a:t>tych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7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 </a:t>
            </a:r>
            <a:r>
              <a:rPr lang="en-US" err="1"/>
              <a:t>pobraniu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przeszliśmy</a:t>
            </a:r>
            <a:r>
              <a:rPr lang="en-US"/>
              <a:t> do </a:t>
            </a:r>
            <a:r>
              <a:rPr lang="en-US" err="1"/>
              <a:t>etapu</a:t>
            </a:r>
            <a:r>
              <a:rPr lang="en-US"/>
              <a:t> ETL, </a:t>
            </a:r>
            <a:r>
              <a:rPr lang="en-US" err="1"/>
              <a:t>czyli</a:t>
            </a:r>
            <a:r>
              <a:rPr lang="en-US"/>
              <a:t> </a:t>
            </a:r>
            <a:r>
              <a:rPr lang="en-US" err="1"/>
              <a:t>czyszczenia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przygotowania</a:t>
            </a:r>
            <a:r>
              <a:rPr lang="en-US"/>
              <a:t> </a:t>
            </a:r>
            <a:r>
              <a:rPr lang="en-US" err="1"/>
              <a:t>datasetu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Nasz </a:t>
            </a:r>
            <a:r>
              <a:rPr lang="en-US" err="1"/>
              <a:t>skrypt</a:t>
            </a:r>
            <a:r>
              <a:rPr lang="en-US"/>
              <a:t> </a:t>
            </a:r>
            <a:r>
              <a:rPr lang="en-US" err="1"/>
              <a:t>automatycznie</a:t>
            </a:r>
            <a:r>
              <a:rPr lang="en-US"/>
              <a:t> </a:t>
            </a:r>
            <a:r>
              <a:rPr lang="en-US" err="1"/>
              <a:t>skanował</a:t>
            </a:r>
            <a:r>
              <a:rPr lang="en-US"/>
              <a:t> </a:t>
            </a:r>
            <a:r>
              <a:rPr lang="en-US" err="1"/>
              <a:t>strukturę</a:t>
            </a:r>
            <a:r>
              <a:rPr lang="en-US"/>
              <a:t> </a:t>
            </a:r>
            <a:r>
              <a:rPr lang="en-US" err="1"/>
              <a:t>katalogów</a:t>
            </a:r>
            <a:r>
              <a:rPr lang="en-US"/>
              <a:t> </a:t>
            </a:r>
            <a:r>
              <a:rPr lang="en-US" err="1"/>
              <a:t>rok</a:t>
            </a:r>
            <a:r>
              <a:rPr lang="en-US"/>
              <a:t>/</a:t>
            </a:r>
            <a:r>
              <a:rPr lang="en-US" err="1"/>
              <a:t>miesiąc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wczytywał</a:t>
            </a:r>
            <a:r>
              <a:rPr lang="en-US"/>
              <a:t> </a:t>
            </a:r>
            <a:r>
              <a:rPr lang="en-US" err="1"/>
              <a:t>wszystkie</a:t>
            </a:r>
            <a:r>
              <a:rPr lang="en-US"/>
              <a:t> </a:t>
            </a:r>
            <a:r>
              <a:rPr lang="en-US" err="1"/>
              <a:t>pliki</a:t>
            </a:r>
            <a:r>
              <a:rPr lang="en-US"/>
              <a:t> CSV.</a:t>
            </a:r>
            <a:br>
              <a:rPr lang="en-US">
                <a:cs typeface="+mn-lt"/>
              </a:rPr>
            </a:br>
            <a:r>
              <a:rPr lang="en-US"/>
              <a:t> W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Citibike</a:t>
            </a:r>
            <a:r>
              <a:rPr lang="en-US"/>
              <a:t> </a:t>
            </a:r>
            <a:r>
              <a:rPr lang="en-US" err="1"/>
              <a:t>pojawia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problem </a:t>
            </a:r>
            <a:r>
              <a:rPr lang="en-US" err="1"/>
              <a:t>zgodności</a:t>
            </a:r>
            <a:r>
              <a:rPr lang="en-US"/>
              <a:t> — </a:t>
            </a:r>
            <a:r>
              <a:rPr lang="en-US" err="1"/>
              <a:t>różne</a:t>
            </a:r>
            <a:r>
              <a:rPr lang="en-US"/>
              <a:t> </a:t>
            </a:r>
            <a:r>
              <a:rPr lang="en-US" err="1"/>
              <a:t>lata</a:t>
            </a:r>
            <a:r>
              <a:rPr lang="en-US"/>
              <a:t> </a:t>
            </a:r>
            <a:r>
              <a:rPr lang="en-US" err="1"/>
              <a:t>mają</a:t>
            </a:r>
            <a:r>
              <a:rPr lang="en-US"/>
              <a:t> </a:t>
            </a:r>
            <a:r>
              <a:rPr lang="en-US" err="1"/>
              <a:t>różne</a:t>
            </a:r>
            <a:r>
              <a:rPr lang="en-US"/>
              <a:t> </a:t>
            </a:r>
            <a:r>
              <a:rPr lang="en-US" err="1"/>
              <a:t>schematy</a:t>
            </a:r>
            <a:r>
              <a:rPr lang="en-US"/>
              <a:t> </a:t>
            </a:r>
            <a:r>
              <a:rPr lang="en-US" err="1"/>
              <a:t>kolumn</a:t>
            </a:r>
            <a:r>
              <a:rPr lang="en-US"/>
              <a:t>, </a:t>
            </a:r>
            <a:r>
              <a:rPr lang="en-US" err="1"/>
              <a:t>szczególnie</a:t>
            </a:r>
            <a:r>
              <a:rPr lang="en-US"/>
              <a:t> </a:t>
            </a:r>
            <a:r>
              <a:rPr lang="en-US" err="1"/>
              <a:t>rok</a:t>
            </a:r>
            <a:r>
              <a:rPr lang="en-US"/>
              <a:t> 2017, </a:t>
            </a:r>
            <a:r>
              <a:rPr lang="en-US" err="1"/>
              <a:t>który</a:t>
            </a:r>
            <a:r>
              <a:rPr lang="en-US"/>
              <a:t> ma </a:t>
            </a:r>
            <a:r>
              <a:rPr lang="en-US" err="1"/>
              <a:t>inną</a:t>
            </a:r>
            <a:r>
              <a:rPr lang="en-US"/>
              <a:t> </a:t>
            </a:r>
            <a:r>
              <a:rPr lang="en-US" err="1"/>
              <a:t>strukturę</a:t>
            </a:r>
            <a:r>
              <a:rPr lang="en-US"/>
              <a:t> </a:t>
            </a:r>
            <a:r>
              <a:rPr lang="en-US" err="1"/>
              <a:t>niż</a:t>
            </a:r>
            <a:r>
              <a:rPr lang="en-US"/>
              <a:t> </a:t>
            </a:r>
            <a:r>
              <a:rPr lang="en-US" err="1"/>
              <a:t>kolejne</a:t>
            </a:r>
            <a:r>
              <a:rPr lang="en-US"/>
              <a:t> </a:t>
            </a:r>
            <a:r>
              <a:rPr lang="en-US" err="1"/>
              <a:t>lata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Dlatego</a:t>
            </a:r>
            <a:r>
              <a:rPr lang="en-US"/>
              <a:t> </a:t>
            </a:r>
            <a:r>
              <a:rPr lang="en-US" err="1"/>
              <a:t>musieliśmy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schematy</a:t>
            </a:r>
            <a:r>
              <a:rPr lang="en-US"/>
              <a:t> </a:t>
            </a:r>
            <a:r>
              <a:rPr lang="en-US" err="1"/>
              <a:t>ujednolicić</a:t>
            </a:r>
            <a:r>
              <a:rPr lang="en-US"/>
              <a:t>, </a:t>
            </a:r>
            <a:r>
              <a:rPr lang="en-US" err="1"/>
              <a:t>żeby</a:t>
            </a:r>
            <a:r>
              <a:rPr lang="en-US"/>
              <a:t> </a:t>
            </a:r>
            <a:r>
              <a:rPr lang="en-US" err="1"/>
              <a:t>później</a:t>
            </a:r>
            <a:r>
              <a:rPr lang="en-US"/>
              <a:t> Spark </a:t>
            </a:r>
            <a:r>
              <a:rPr lang="en-US" err="1"/>
              <a:t>mógł</a:t>
            </a:r>
            <a:r>
              <a:rPr lang="en-US"/>
              <a:t> je </a:t>
            </a:r>
            <a:r>
              <a:rPr lang="en-US" err="1"/>
              <a:t>poprawnie</a:t>
            </a:r>
            <a:r>
              <a:rPr lang="en-US"/>
              <a:t> </a:t>
            </a:r>
            <a:r>
              <a:rPr lang="en-US" err="1"/>
              <a:t>wczytać</a:t>
            </a:r>
            <a:r>
              <a:rPr lang="en-US"/>
              <a:t> </a:t>
            </a:r>
            <a:r>
              <a:rPr lang="en-US" err="1"/>
              <a:t>jako</a:t>
            </a:r>
            <a:r>
              <a:rPr lang="en-US"/>
              <a:t> </a:t>
            </a:r>
            <a:r>
              <a:rPr lang="en-US" err="1"/>
              <a:t>jeden</a:t>
            </a:r>
            <a:r>
              <a:rPr lang="en-US"/>
              <a:t> </a:t>
            </a:r>
            <a:r>
              <a:rPr lang="en-US" err="1"/>
              <a:t>zestaw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Po </a:t>
            </a:r>
            <a:r>
              <a:rPr lang="en-US" err="1"/>
              <a:t>harmonizacji</a:t>
            </a:r>
            <a:r>
              <a:rPr lang="en-US"/>
              <a:t> </a:t>
            </a:r>
            <a:r>
              <a:rPr lang="en-US" err="1"/>
              <a:t>scaliliśmy</a:t>
            </a:r>
            <a:r>
              <a:rPr lang="en-US"/>
              <a:t> </a:t>
            </a:r>
            <a:r>
              <a:rPr lang="en-US" err="1"/>
              <a:t>wszystkie</a:t>
            </a:r>
            <a:r>
              <a:rPr lang="en-US"/>
              <a:t> </a:t>
            </a:r>
            <a:r>
              <a:rPr lang="en-US" err="1"/>
              <a:t>miesiące</a:t>
            </a:r>
            <a:r>
              <a:rPr lang="en-US"/>
              <a:t> w </a:t>
            </a:r>
            <a:r>
              <a:rPr lang="en-US" err="1"/>
              <a:t>jeden</a:t>
            </a:r>
            <a:r>
              <a:rPr lang="en-US"/>
              <a:t> </a:t>
            </a:r>
            <a:r>
              <a:rPr lang="en-US" err="1"/>
              <a:t>plik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rok</a:t>
            </a:r>
            <a:r>
              <a:rPr lang="en-US"/>
              <a:t>, a </a:t>
            </a:r>
            <a:r>
              <a:rPr lang="en-US" err="1"/>
              <a:t>następnie</a:t>
            </a:r>
            <a:r>
              <a:rPr lang="en-US"/>
              <a:t> </a:t>
            </a:r>
            <a:r>
              <a:rPr lang="en-US" err="1"/>
              <a:t>zapisaliśmy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zarówno</a:t>
            </a:r>
            <a:r>
              <a:rPr lang="en-US"/>
              <a:t> w </a:t>
            </a:r>
            <a:r>
              <a:rPr lang="en-US" err="1"/>
              <a:t>formacie</a:t>
            </a:r>
            <a:r>
              <a:rPr lang="en-US"/>
              <a:t> CSV, jak </a:t>
            </a:r>
            <a:r>
              <a:rPr lang="en-US" err="1"/>
              <a:t>i</a:t>
            </a:r>
            <a:r>
              <a:rPr lang="en-US"/>
              <a:t> w </a:t>
            </a:r>
            <a:r>
              <a:rPr lang="en-US" err="1"/>
              <a:t>formacie</a:t>
            </a:r>
            <a:r>
              <a:rPr lang="en-US"/>
              <a:t> Parquet.</a:t>
            </a:r>
            <a:br>
              <a:rPr lang="en-US">
                <a:cs typeface="+mn-lt"/>
              </a:rPr>
            </a:br>
            <a:r>
              <a:rPr lang="en-US"/>
              <a:t> Na </a:t>
            </a:r>
            <a:r>
              <a:rPr lang="en-US" err="1"/>
              <a:t>screenie</a:t>
            </a:r>
            <a:r>
              <a:rPr lang="en-US"/>
              <a:t> </a:t>
            </a:r>
            <a:r>
              <a:rPr lang="en-US" err="1"/>
              <a:t>widać</a:t>
            </a:r>
            <a:r>
              <a:rPr lang="en-US"/>
              <a:t> fragment </a:t>
            </a:r>
            <a:r>
              <a:rPr lang="en-US" err="1"/>
              <a:t>kodu</a:t>
            </a:r>
            <a:r>
              <a:rPr lang="en-US"/>
              <a:t> </a:t>
            </a:r>
            <a:r>
              <a:rPr lang="en-US" err="1"/>
              <a:t>odpowiedzialny</a:t>
            </a:r>
            <a:r>
              <a:rPr lang="en-US"/>
              <a:t> za </a:t>
            </a:r>
            <a:r>
              <a:rPr lang="en-US" err="1"/>
              <a:t>scalanie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zapis</a:t>
            </a:r>
            <a:r>
              <a:rPr lang="en-US"/>
              <a:t> </a:t>
            </a:r>
            <a:r>
              <a:rPr lang="en-US" err="1"/>
              <a:t>przetworzonych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98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 </a:t>
            </a:r>
            <a:r>
              <a:rPr lang="en-US" err="1"/>
              <a:t>zakończeniu</a:t>
            </a:r>
            <a:r>
              <a:rPr lang="en-US"/>
              <a:t> </a:t>
            </a:r>
            <a:r>
              <a:rPr lang="en-US" err="1"/>
              <a:t>procesu</a:t>
            </a:r>
            <a:r>
              <a:rPr lang="en-US"/>
              <a:t> ETL </a:t>
            </a:r>
            <a:r>
              <a:rPr lang="en-US" err="1"/>
              <a:t>zapisaliśmy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w </a:t>
            </a:r>
            <a:r>
              <a:rPr lang="en-US" err="1"/>
              <a:t>dwóch</a:t>
            </a:r>
            <a:r>
              <a:rPr lang="en-US"/>
              <a:t> </a:t>
            </a:r>
            <a:r>
              <a:rPr lang="en-US" err="1"/>
              <a:t>formatach</a:t>
            </a:r>
            <a:r>
              <a:rPr lang="en-US"/>
              <a:t>: CSV </a:t>
            </a:r>
            <a:r>
              <a:rPr lang="en-US" err="1"/>
              <a:t>i</a:t>
            </a:r>
            <a:r>
              <a:rPr lang="en-US"/>
              <a:t> Parquet.</a:t>
            </a:r>
            <a:br>
              <a:rPr lang="en-US">
                <a:cs typeface="+mn-lt"/>
              </a:rPr>
            </a:br>
            <a:r>
              <a:rPr lang="en-US"/>
              <a:t> CSV </a:t>
            </a:r>
            <a:r>
              <a:rPr lang="en-US" err="1"/>
              <a:t>zostawiliśmy</a:t>
            </a:r>
            <a:r>
              <a:rPr lang="en-US"/>
              <a:t> po to, </a:t>
            </a:r>
            <a:r>
              <a:rPr lang="en-US" err="1"/>
              <a:t>żeby</a:t>
            </a:r>
            <a:r>
              <a:rPr lang="en-US"/>
              <a:t> </a:t>
            </a:r>
            <a:r>
              <a:rPr lang="en-US" err="1"/>
              <a:t>móc</a:t>
            </a:r>
            <a:r>
              <a:rPr lang="en-US"/>
              <a:t> </a:t>
            </a:r>
            <a:r>
              <a:rPr lang="en-US" err="1"/>
              <a:t>porównać</a:t>
            </a:r>
            <a:r>
              <a:rPr lang="en-US"/>
              <a:t> </a:t>
            </a:r>
            <a:r>
              <a:rPr lang="en-US" err="1"/>
              <a:t>jego</a:t>
            </a:r>
            <a:r>
              <a:rPr lang="en-US"/>
              <a:t> </a:t>
            </a:r>
            <a:r>
              <a:rPr lang="en-US" err="1"/>
              <a:t>działanie</a:t>
            </a:r>
            <a:r>
              <a:rPr lang="en-US"/>
              <a:t> z </a:t>
            </a:r>
            <a:r>
              <a:rPr lang="en-US" err="1"/>
              <a:t>formatem</a:t>
            </a:r>
            <a:r>
              <a:rPr lang="en-US"/>
              <a:t> </a:t>
            </a:r>
            <a:r>
              <a:rPr lang="en-US" err="1"/>
              <a:t>kolumnowym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Natomiast</a:t>
            </a:r>
            <a:r>
              <a:rPr lang="en-US"/>
              <a:t> </a:t>
            </a:r>
            <a:r>
              <a:rPr lang="en-US" err="1"/>
              <a:t>głównym</a:t>
            </a:r>
            <a:r>
              <a:rPr lang="en-US"/>
              <a:t> </a:t>
            </a:r>
            <a:r>
              <a:rPr lang="en-US" err="1"/>
              <a:t>formatem</a:t>
            </a:r>
            <a:r>
              <a:rPr lang="en-US"/>
              <a:t>, z </a:t>
            </a:r>
            <a:r>
              <a:rPr lang="en-US" err="1"/>
              <a:t>którego</a:t>
            </a:r>
            <a:r>
              <a:rPr lang="en-US"/>
              <a:t> </a:t>
            </a:r>
            <a:r>
              <a:rPr lang="en-US" err="1"/>
              <a:t>korzystaliśmy</a:t>
            </a:r>
            <a:r>
              <a:rPr lang="en-US"/>
              <a:t> </a:t>
            </a:r>
            <a:r>
              <a:rPr lang="en-US" err="1"/>
              <a:t>później</a:t>
            </a:r>
            <a:r>
              <a:rPr lang="en-US"/>
              <a:t> w Spark, </a:t>
            </a:r>
            <a:r>
              <a:rPr lang="en-US" err="1"/>
              <a:t>był</a:t>
            </a:r>
            <a:r>
              <a:rPr lang="en-US"/>
              <a:t> Parquet — </a:t>
            </a:r>
            <a:r>
              <a:rPr lang="en-US" err="1"/>
              <a:t>ponieważ</a:t>
            </a:r>
            <a:r>
              <a:rPr lang="en-US"/>
              <a:t> jest </a:t>
            </a:r>
            <a:r>
              <a:rPr lang="en-US" err="1"/>
              <a:t>skompresowany</a:t>
            </a:r>
            <a:r>
              <a:rPr lang="en-US"/>
              <a:t>, </a:t>
            </a:r>
            <a:r>
              <a:rPr lang="en-US" err="1"/>
              <a:t>kolumnowy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dużo</a:t>
            </a:r>
            <a:r>
              <a:rPr lang="en-US"/>
              <a:t> </a:t>
            </a:r>
            <a:r>
              <a:rPr lang="en-US" err="1"/>
              <a:t>szybciej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wczytuje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Dodatkowo</a:t>
            </a:r>
            <a:r>
              <a:rPr lang="en-US"/>
              <a:t> Parquet </a:t>
            </a:r>
            <a:r>
              <a:rPr lang="en-US" err="1"/>
              <a:t>pozwala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automatyczne</a:t>
            </a:r>
            <a:r>
              <a:rPr lang="en-US"/>
              <a:t> </a:t>
            </a:r>
            <a:r>
              <a:rPr lang="en-US" err="1"/>
              <a:t>optymalizacje</a:t>
            </a:r>
            <a:r>
              <a:rPr lang="en-US"/>
              <a:t> po </a:t>
            </a:r>
            <a:r>
              <a:rPr lang="en-US" err="1"/>
              <a:t>stronie</a:t>
            </a:r>
            <a:r>
              <a:rPr lang="en-US"/>
              <a:t> Sparka, co </a:t>
            </a:r>
            <a:r>
              <a:rPr lang="en-US" err="1"/>
              <a:t>znacząco</a:t>
            </a:r>
            <a:r>
              <a:rPr lang="en-US"/>
              <a:t> </a:t>
            </a:r>
            <a:r>
              <a:rPr lang="en-US" err="1"/>
              <a:t>przyspiesza</a:t>
            </a:r>
            <a:r>
              <a:rPr lang="en-US"/>
              <a:t> </a:t>
            </a:r>
            <a:r>
              <a:rPr lang="en-US" err="1"/>
              <a:t>przetwarzanie</a:t>
            </a:r>
            <a:r>
              <a:rPr lang="en-US"/>
              <a:t> </a:t>
            </a:r>
            <a:r>
              <a:rPr lang="en-US" err="1"/>
              <a:t>dużych</a:t>
            </a:r>
            <a:r>
              <a:rPr lang="en-US"/>
              <a:t> </a:t>
            </a:r>
            <a:r>
              <a:rPr lang="en-US" err="1"/>
              <a:t>datasetów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Na </a:t>
            </a:r>
            <a:r>
              <a:rPr lang="en-US" err="1"/>
              <a:t>screenie</a:t>
            </a:r>
            <a:r>
              <a:rPr lang="en-US"/>
              <a:t> </a:t>
            </a:r>
            <a:r>
              <a:rPr lang="en-US" err="1"/>
              <a:t>widać</a:t>
            </a:r>
            <a:r>
              <a:rPr lang="en-US"/>
              <a:t> </a:t>
            </a:r>
            <a:r>
              <a:rPr lang="en-US" err="1"/>
              <a:t>finalne</a:t>
            </a:r>
            <a:r>
              <a:rPr lang="en-US"/>
              <a:t> </a:t>
            </a:r>
            <a:r>
              <a:rPr lang="en-US" err="1"/>
              <a:t>pliki</a:t>
            </a:r>
            <a:r>
              <a:rPr lang="en-US"/>
              <a:t> </a:t>
            </a:r>
            <a:r>
              <a:rPr lang="en-US" err="1"/>
              <a:t>przygotowane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każdy</a:t>
            </a:r>
            <a:r>
              <a:rPr lang="en-US"/>
              <a:t> </a:t>
            </a:r>
            <a:r>
              <a:rPr lang="en-US" err="1"/>
              <a:t>rok</a:t>
            </a:r>
            <a:r>
              <a:rPr lang="en-US"/>
              <a:t> — </a:t>
            </a:r>
            <a:r>
              <a:rPr lang="en-US" err="1"/>
              <a:t>zarówno</a:t>
            </a:r>
            <a:r>
              <a:rPr lang="en-US"/>
              <a:t> w </a:t>
            </a:r>
            <a:r>
              <a:rPr lang="en-US" err="1"/>
              <a:t>wersji</a:t>
            </a:r>
            <a:r>
              <a:rPr lang="en-US"/>
              <a:t> CSV, jak </a:t>
            </a:r>
            <a:r>
              <a:rPr lang="en-US" err="1"/>
              <a:t>i</a:t>
            </a:r>
            <a:r>
              <a:rPr lang="en-US"/>
              <a:t> Parquet.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43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 </a:t>
            </a:r>
            <a:r>
              <a:rPr lang="en-US" err="1"/>
              <a:t>kolejnym</a:t>
            </a:r>
            <a:r>
              <a:rPr lang="en-US"/>
              <a:t> </a:t>
            </a:r>
            <a:r>
              <a:rPr lang="en-US" err="1"/>
              <a:t>etapie</a:t>
            </a:r>
            <a:r>
              <a:rPr lang="en-US"/>
              <a:t> </a:t>
            </a:r>
            <a:r>
              <a:rPr lang="en-US" err="1"/>
              <a:t>załadowaliśmy</a:t>
            </a:r>
            <a:r>
              <a:rPr lang="en-US"/>
              <a:t> </a:t>
            </a:r>
            <a:r>
              <a:rPr lang="en-US" err="1"/>
              <a:t>przygotowane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do Apache Spark.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Najpierw</a:t>
            </a:r>
            <a:r>
              <a:rPr lang="en-US"/>
              <a:t> </a:t>
            </a:r>
            <a:r>
              <a:rPr lang="en-US" err="1"/>
              <a:t>utworzyliśmy</a:t>
            </a:r>
            <a:r>
              <a:rPr lang="en-US"/>
              <a:t> </a:t>
            </a:r>
            <a:r>
              <a:rPr lang="en-US" err="1"/>
              <a:t>SparkSession</a:t>
            </a:r>
            <a:r>
              <a:rPr lang="en-US"/>
              <a:t>, </a:t>
            </a:r>
            <a:r>
              <a:rPr lang="en-US" err="1"/>
              <a:t>czyli</a:t>
            </a:r>
            <a:r>
              <a:rPr lang="en-US"/>
              <a:t> </a:t>
            </a:r>
            <a:r>
              <a:rPr lang="en-US" err="1"/>
              <a:t>główny</a:t>
            </a:r>
            <a:r>
              <a:rPr lang="en-US"/>
              <a:t> </a:t>
            </a:r>
            <a:r>
              <a:rPr lang="en-US" err="1"/>
              <a:t>punkt</a:t>
            </a:r>
            <a:r>
              <a:rPr lang="en-US"/>
              <a:t> </a:t>
            </a:r>
            <a:r>
              <a:rPr lang="en-US" err="1"/>
              <a:t>wejścia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 z </a:t>
            </a:r>
            <a:r>
              <a:rPr lang="en-US" err="1"/>
              <a:t>danymi</a:t>
            </a:r>
            <a:r>
              <a:rPr lang="en-US"/>
              <a:t> w Spark.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Następnie</a:t>
            </a:r>
            <a:r>
              <a:rPr lang="en-US"/>
              <a:t> </a:t>
            </a:r>
            <a:r>
              <a:rPr lang="en-US" err="1"/>
              <a:t>wczytaliśmy</a:t>
            </a:r>
            <a:r>
              <a:rPr lang="en-US"/>
              <a:t> </a:t>
            </a:r>
            <a:r>
              <a:rPr lang="en-US" err="1"/>
              <a:t>trzy</a:t>
            </a:r>
            <a:r>
              <a:rPr lang="en-US"/>
              <a:t> </a:t>
            </a:r>
            <a:r>
              <a:rPr lang="en-US" err="1"/>
              <a:t>pliki</a:t>
            </a:r>
            <a:r>
              <a:rPr lang="en-US"/>
              <a:t> CSV — po </a:t>
            </a:r>
            <a:r>
              <a:rPr lang="en-US" err="1"/>
              <a:t>jednym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każdego</a:t>
            </a:r>
            <a:r>
              <a:rPr lang="en-US"/>
              <a:t> </a:t>
            </a:r>
            <a:r>
              <a:rPr lang="en-US" err="1"/>
              <a:t>roku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Jak </a:t>
            </a:r>
            <a:r>
              <a:rPr lang="en-US" err="1"/>
              <a:t>widać</a:t>
            </a:r>
            <a:r>
              <a:rPr lang="en-US"/>
              <a:t>, </a:t>
            </a:r>
            <a:r>
              <a:rPr lang="en-US" err="1"/>
              <a:t>przy</a:t>
            </a:r>
            <a:r>
              <a:rPr lang="en-US"/>
              <a:t> CSV </a:t>
            </a:r>
            <a:r>
              <a:rPr lang="en-US" err="1"/>
              <a:t>musimy</a:t>
            </a:r>
            <a:r>
              <a:rPr lang="en-US"/>
              <a:t> </a:t>
            </a:r>
            <a:r>
              <a:rPr lang="en-US" err="1"/>
              <a:t>dodać</a:t>
            </a:r>
            <a:r>
              <a:rPr lang="en-US"/>
              <a:t> </a:t>
            </a:r>
            <a:r>
              <a:rPr lang="en-US" err="1"/>
              <a:t>opcję</a:t>
            </a:r>
            <a:r>
              <a:rPr lang="en-US"/>
              <a:t> header=true, a </a:t>
            </a:r>
            <a:r>
              <a:rPr lang="en-US" err="1"/>
              <a:t>samo</a:t>
            </a:r>
            <a:r>
              <a:rPr lang="en-US"/>
              <a:t> </a:t>
            </a:r>
            <a:r>
              <a:rPr lang="en-US" err="1"/>
              <a:t>ładowanie</a:t>
            </a:r>
            <a:r>
              <a:rPr lang="en-US"/>
              <a:t> jest </a:t>
            </a:r>
            <a:r>
              <a:rPr lang="en-US" err="1"/>
              <a:t>wolniejsze</a:t>
            </a:r>
            <a:r>
              <a:rPr lang="en-US"/>
              <a:t>, </a:t>
            </a:r>
            <a:r>
              <a:rPr lang="en-US" err="1"/>
              <a:t>bo</a:t>
            </a:r>
            <a:r>
              <a:rPr lang="en-US"/>
              <a:t> Spark </a:t>
            </a:r>
            <a:r>
              <a:rPr lang="en-US" err="1"/>
              <a:t>musi</a:t>
            </a:r>
            <a:r>
              <a:rPr lang="en-US"/>
              <a:t> </a:t>
            </a:r>
            <a:r>
              <a:rPr lang="en-US" err="1"/>
              <a:t>parsować</a:t>
            </a:r>
            <a:r>
              <a:rPr lang="en-US"/>
              <a:t> </a:t>
            </a:r>
            <a:r>
              <a:rPr lang="en-US" err="1"/>
              <a:t>tekst</a:t>
            </a:r>
            <a:r>
              <a:rPr lang="en-US"/>
              <a:t> </a:t>
            </a:r>
            <a:r>
              <a:rPr lang="en-US" err="1"/>
              <a:t>liniowo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Poniżej</a:t>
            </a:r>
            <a:r>
              <a:rPr lang="en-US"/>
              <a:t> jest </a:t>
            </a:r>
            <a:r>
              <a:rPr lang="en-US" err="1"/>
              <a:t>druga</a:t>
            </a:r>
            <a:r>
              <a:rPr lang="en-US"/>
              <a:t> </a:t>
            </a:r>
            <a:r>
              <a:rPr lang="en-US" err="1"/>
              <a:t>część</a:t>
            </a:r>
            <a:r>
              <a:rPr lang="en-US"/>
              <a:t> </a:t>
            </a:r>
            <a:r>
              <a:rPr lang="en-US" err="1"/>
              <a:t>kodu</a:t>
            </a:r>
            <a:r>
              <a:rPr lang="en-US"/>
              <a:t>, </a:t>
            </a:r>
            <a:r>
              <a:rPr lang="en-US" err="1"/>
              <a:t>czyli</a:t>
            </a:r>
            <a:r>
              <a:rPr lang="en-US"/>
              <a:t> </a:t>
            </a:r>
            <a:r>
              <a:rPr lang="en-US" err="1"/>
              <a:t>wczytywanie</a:t>
            </a:r>
            <a:r>
              <a:rPr lang="en-US"/>
              <a:t> </a:t>
            </a:r>
            <a:r>
              <a:rPr lang="en-US" err="1"/>
              <a:t>tych</a:t>
            </a:r>
            <a:r>
              <a:rPr lang="en-US"/>
              <a:t> </a:t>
            </a:r>
            <a:r>
              <a:rPr lang="en-US" err="1"/>
              <a:t>samych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w </a:t>
            </a:r>
            <a:r>
              <a:rPr lang="en-US" err="1"/>
              <a:t>formacie</a:t>
            </a:r>
            <a:r>
              <a:rPr lang="en-US"/>
              <a:t> Parquet.</a:t>
            </a:r>
            <a:br>
              <a:rPr lang="en-US">
                <a:cs typeface="+mn-lt"/>
              </a:rPr>
            </a:br>
            <a:r>
              <a:rPr lang="en-US"/>
              <a:t> Tutaj od </a:t>
            </a:r>
            <a:r>
              <a:rPr lang="en-US" err="1"/>
              <a:t>razu</a:t>
            </a:r>
            <a:r>
              <a:rPr lang="en-US"/>
              <a:t> </a:t>
            </a:r>
            <a:r>
              <a:rPr lang="en-US" err="1"/>
              <a:t>widać</a:t>
            </a:r>
            <a:r>
              <a:rPr lang="en-US"/>
              <a:t> </a:t>
            </a:r>
            <a:r>
              <a:rPr lang="en-US" err="1"/>
              <a:t>główną</a:t>
            </a:r>
            <a:r>
              <a:rPr lang="en-US"/>
              <a:t> </a:t>
            </a:r>
            <a:r>
              <a:rPr lang="en-US" err="1"/>
              <a:t>zaletę</a:t>
            </a:r>
            <a:r>
              <a:rPr lang="en-US"/>
              <a:t> Parquet — Spark </a:t>
            </a:r>
            <a:r>
              <a:rPr lang="en-US" err="1"/>
              <a:t>ładuje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pliki</a:t>
            </a:r>
            <a:r>
              <a:rPr lang="en-US"/>
              <a:t> </a:t>
            </a:r>
            <a:r>
              <a:rPr lang="en-US" err="1"/>
              <a:t>dużo</a:t>
            </a:r>
            <a:r>
              <a:rPr lang="en-US"/>
              <a:t> </a:t>
            </a:r>
            <a:r>
              <a:rPr lang="en-US" err="1"/>
              <a:t>szybciej</a:t>
            </a:r>
            <a:r>
              <a:rPr lang="en-US"/>
              <a:t>, </a:t>
            </a:r>
            <a:r>
              <a:rPr lang="en-US" err="1"/>
              <a:t>bo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już</a:t>
            </a:r>
            <a:r>
              <a:rPr lang="en-US"/>
              <a:t> </a:t>
            </a:r>
            <a:r>
              <a:rPr lang="en-US" err="1"/>
              <a:t>binarne</a:t>
            </a:r>
            <a:r>
              <a:rPr lang="en-US"/>
              <a:t>, </a:t>
            </a:r>
            <a:r>
              <a:rPr lang="en-US" err="1"/>
              <a:t>skompresowane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posiadają</a:t>
            </a:r>
            <a:r>
              <a:rPr lang="en-US"/>
              <a:t> </a:t>
            </a:r>
            <a:r>
              <a:rPr lang="en-US" err="1"/>
              <a:t>metadane</a:t>
            </a:r>
            <a:r>
              <a:rPr lang="en-US"/>
              <a:t> o </a:t>
            </a:r>
            <a:r>
              <a:rPr lang="en-US" err="1"/>
              <a:t>kolumnach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Dzięki</a:t>
            </a:r>
            <a:r>
              <a:rPr lang="en-US"/>
              <a:t> </a:t>
            </a:r>
            <a:r>
              <a:rPr lang="en-US" err="1"/>
              <a:t>temu</a:t>
            </a:r>
            <a:r>
              <a:rPr lang="en-US"/>
              <a:t> </a:t>
            </a:r>
            <a:r>
              <a:rPr lang="en-US" err="1"/>
              <a:t>przetwarzanie</a:t>
            </a:r>
            <a:r>
              <a:rPr lang="en-US"/>
              <a:t> </a:t>
            </a:r>
            <a:r>
              <a:rPr lang="en-US" err="1"/>
              <a:t>dużych</a:t>
            </a:r>
            <a:r>
              <a:rPr lang="en-US"/>
              <a:t> </a:t>
            </a:r>
            <a:r>
              <a:rPr lang="en-US" err="1"/>
              <a:t>datasetów</a:t>
            </a:r>
            <a:r>
              <a:rPr lang="en-US"/>
              <a:t> jest </a:t>
            </a:r>
            <a:r>
              <a:rPr lang="en-US" err="1"/>
              <a:t>zauważalnie</a:t>
            </a:r>
            <a:r>
              <a:rPr lang="en-US"/>
              <a:t> </a:t>
            </a:r>
            <a:r>
              <a:rPr lang="en-US" err="1"/>
              <a:t>bardziej</a:t>
            </a:r>
            <a:r>
              <a:rPr lang="en-US"/>
              <a:t> </a:t>
            </a:r>
            <a:r>
              <a:rPr lang="en-US" err="1"/>
              <a:t>wydajne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87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A5EB0-DCB8-1408-5BBA-B047FA52A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DE7AC-1226-F3E0-8618-733D6E92B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7D098-576F-E863-3AD4-9A4DEFAB7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 </a:t>
            </a:r>
            <a:r>
              <a:rPr lang="en-US" err="1"/>
              <a:t>tym</a:t>
            </a:r>
            <a:r>
              <a:rPr lang="en-US"/>
              <a:t> </a:t>
            </a:r>
            <a:r>
              <a:rPr lang="en-US" err="1"/>
              <a:t>slajdzie</a:t>
            </a:r>
            <a:r>
              <a:rPr lang="en-US"/>
              <a:t> </a:t>
            </a:r>
            <a:r>
              <a:rPr lang="en-US" err="1"/>
              <a:t>porównujemy</a:t>
            </a:r>
            <a:r>
              <a:rPr lang="en-US"/>
              <a:t> </a:t>
            </a:r>
            <a:r>
              <a:rPr lang="en-US" err="1"/>
              <a:t>czasy</a:t>
            </a:r>
            <a:r>
              <a:rPr lang="en-US"/>
              <a:t> </a:t>
            </a:r>
            <a:r>
              <a:rPr lang="en-US" err="1"/>
              <a:t>wczytywania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w Spark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dwóch</a:t>
            </a:r>
            <a:r>
              <a:rPr lang="en-US"/>
              <a:t> </a:t>
            </a:r>
            <a:r>
              <a:rPr lang="en-US" err="1"/>
              <a:t>formatów</a:t>
            </a:r>
            <a:r>
              <a:rPr lang="en-US"/>
              <a:t>: CSV </a:t>
            </a:r>
            <a:r>
              <a:rPr lang="en-US" err="1"/>
              <a:t>i</a:t>
            </a:r>
            <a:r>
              <a:rPr lang="en-US"/>
              <a:t> Parquet.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Wyniki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bardzo</a:t>
            </a:r>
            <a:r>
              <a:rPr lang="en-US"/>
              <a:t> </a:t>
            </a:r>
            <a:r>
              <a:rPr lang="en-US" err="1"/>
              <a:t>wyraźne</a:t>
            </a:r>
            <a:r>
              <a:rPr lang="en-US"/>
              <a:t> — CSV jest </a:t>
            </a:r>
            <a:r>
              <a:rPr lang="en-US" err="1"/>
              <a:t>zdecydowanie</a:t>
            </a:r>
            <a:r>
              <a:rPr lang="en-US"/>
              <a:t> </a:t>
            </a:r>
            <a:r>
              <a:rPr lang="en-US" err="1"/>
              <a:t>wolniejsze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Na </a:t>
            </a:r>
            <a:r>
              <a:rPr lang="en-US" err="1"/>
              <a:t>przykład</a:t>
            </a:r>
            <a:r>
              <a:rPr lang="en-US"/>
              <a:t> </a:t>
            </a:r>
            <a:r>
              <a:rPr lang="en-US" err="1"/>
              <a:t>rok</a:t>
            </a:r>
            <a:r>
              <a:rPr lang="en-US"/>
              <a:t> 2017 w </a:t>
            </a:r>
            <a:r>
              <a:rPr lang="en-US" err="1"/>
              <a:t>formacie</a:t>
            </a:r>
            <a:r>
              <a:rPr lang="en-US"/>
              <a:t> CSV </a:t>
            </a:r>
            <a:r>
              <a:rPr lang="en-US" err="1"/>
              <a:t>ładował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ponad</a:t>
            </a:r>
            <a:r>
              <a:rPr lang="en-US"/>
              <a:t> 5 </a:t>
            </a:r>
            <a:r>
              <a:rPr lang="en-US" err="1"/>
              <a:t>sekund</a:t>
            </a:r>
            <a:r>
              <a:rPr lang="en-US"/>
              <a:t>, </a:t>
            </a:r>
            <a:r>
              <a:rPr lang="en-US" err="1"/>
              <a:t>podczas</a:t>
            </a:r>
            <a:r>
              <a:rPr lang="en-US"/>
              <a:t> </a:t>
            </a:r>
            <a:r>
              <a:rPr lang="en-US" err="1"/>
              <a:t>gdy</a:t>
            </a:r>
            <a:r>
              <a:rPr lang="en-US"/>
              <a:t> </a:t>
            </a:r>
            <a:r>
              <a:rPr lang="en-US" err="1"/>
              <a:t>wersja</a:t>
            </a:r>
            <a:r>
              <a:rPr lang="en-US"/>
              <a:t> Parquet </a:t>
            </a:r>
            <a:r>
              <a:rPr lang="en-US" err="1"/>
              <a:t>zajęła</a:t>
            </a:r>
            <a:r>
              <a:rPr lang="en-US"/>
              <a:t> </a:t>
            </a:r>
            <a:r>
              <a:rPr lang="en-US" err="1"/>
              <a:t>mniej</a:t>
            </a:r>
            <a:r>
              <a:rPr lang="en-US"/>
              <a:t> </a:t>
            </a:r>
            <a:r>
              <a:rPr lang="en-US" err="1"/>
              <a:t>niż</a:t>
            </a:r>
            <a:r>
              <a:rPr lang="en-US"/>
              <a:t> 1 </a:t>
            </a:r>
            <a:r>
              <a:rPr lang="en-US" err="1"/>
              <a:t>sekundę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Podobnie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lat</a:t>
            </a:r>
            <a:r>
              <a:rPr lang="en-US"/>
              <a:t> 2018 </a:t>
            </a:r>
            <a:r>
              <a:rPr lang="en-US" err="1"/>
              <a:t>i</a:t>
            </a:r>
            <a:r>
              <a:rPr lang="en-US"/>
              <a:t> 2019 — CSV </a:t>
            </a:r>
            <a:r>
              <a:rPr lang="en-US" err="1"/>
              <a:t>potrzebowało</a:t>
            </a:r>
            <a:r>
              <a:rPr lang="en-US"/>
              <a:t> </a:t>
            </a:r>
            <a:r>
              <a:rPr lang="en-US" err="1"/>
              <a:t>około</a:t>
            </a:r>
            <a:r>
              <a:rPr lang="en-US"/>
              <a:t> </a:t>
            </a:r>
            <a:r>
              <a:rPr lang="en-US" err="1"/>
              <a:t>pół</a:t>
            </a:r>
            <a:r>
              <a:rPr lang="en-US"/>
              <a:t> </a:t>
            </a:r>
            <a:r>
              <a:rPr lang="en-US" err="1"/>
              <a:t>sekundy</a:t>
            </a:r>
            <a:r>
              <a:rPr lang="en-US"/>
              <a:t>, a Parquet </a:t>
            </a:r>
            <a:r>
              <a:rPr lang="en-US" err="1"/>
              <a:t>zaledwie</a:t>
            </a:r>
            <a:r>
              <a:rPr lang="en-US"/>
              <a:t> </a:t>
            </a:r>
            <a:r>
              <a:rPr lang="en-US" err="1"/>
              <a:t>około</a:t>
            </a:r>
            <a:r>
              <a:rPr lang="en-US"/>
              <a:t> 0.18 </a:t>
            </a:r>
            <a:r>
              <a:rPr lang="en-US" err="1"/>
              <a:t>sekundy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To </a:t>
            </a:r>
            <a:r>
              <a:rPr lang="en-US" err="1"/>
              <a:t>potwierdza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Parquet jest </a:t>
            </a:r>
            <a:r>
              <a:rPr lang="en-US" err="1"/>
              <a:t>dużo</a:t>
            </a:r>
            <a:r>
              <a:rPr lang="en-US"/>
              <a:t> </a:t>
            </a:r>
            <a:r>
              <a:rPr lang="en-US" err="1"/>
              <a:t>bardziej</a:t>
            </a:r>
            <a:r>
              <a:rPr lang="en-US"/>
              <a:t> </a:t>
            </a:r>
            <a:r>
              <a:rPr lang="en-US" err="1"/>
              <a:t>wydajnym</a:t>
            </a:r>
            <a:r>
              <a:rPr lang="en-US"/>
              <a:t> </a:t>
            </a:r>
            <a:r>
              <a:rPr lang="en-US" err="1"/>
              <a:t>formatem</a:t>
            </a:r>
            <a:r>
              <a:rPr lang="en-US"/>
              <a:t> </a:t>
            </a: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 z </a:t>
            </a:r>
            <a:r>
              <a:rPr lang="en-US" err="1"/>
              <a:t>dużymi</a:t>
            </a:r>
            <a:r>
              <a:rPr lang="en-US"/>
              <a:t> </a:t>
            </a:r>
            <a:r>
              <a:rPr lang="en-US" err="1"/>
              <a:t>danymi</a:t>
            </a:r>
            <a:r>
              <a:rPr lang="en-US"/>
              <a:t>, </a:t>
            </a:r>
            <a:r>
              <a:rPr lang="en-US" err="1"/>
              <a:t>szczególnie</a:t>
            </a:r>
            <a:r>
              <a:rPr lang="en-US"/>
              <a:t> w Spark, </a:t>
            </a:r>
            <a:r>
              <a:rPr lang="en-US" err="1"/>
              <a:t>gdzie</a:t>
            </a:r>
            <a:r>
              <a:rPr lang="en-US"/>
              <a:t> </a:t>
            </a:r>
            <a:r>
              <a:rPr lang="en-US" err="1"/>
              <a:t>kolumnowa</a:t>
            </a:r>
            <a:r>
              <a:rPr lang="en-US"/>
              <a:t> </a:t>
            </a:r>
            <a:r>
              <a:rPr lang="en-US" err="1"/>
              <a:t>struktura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kompresja</a:t>
            </a:r>
            <a:r>
              <a:rPr lang="en-US"/>
              <a:t> </a:t>
            </a:r>
            <a:r>
              <a:rPr lang="en-US" err="1"/>
              <a:t>dają</a:t>
            </a:r>
            <a:r>
              <a:rPr lang="en-US"/>
              <a:t> </a:t>
            </a:r>
            <a:r>
              <a:rPr lang="en-US" err="1"/>
              <a:t>ogromne</a:t>
            </a:r>
            <a:r>
              <a:rPr lang="en-US"/>
              <a:t> </a:t>
            </a:r>
            <a:r>
              <a:rPr lang="en-US" err="1"/>
              <a:t>oszczędności</a:t>
            </a:r>
            <a:r>
              <a:rPr lang="en-US"/>
              <a:t> </a:t>
            </a:r>
            <a:r>
              <a:rPr lang="en-US" err="1"/>
              <a:t>czasu</a:t>
            </a:r>
            <a:r>
              <a:rPr 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362B1-0E15-71B0-775F-8F55D8348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02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 </a:t>
            </a:r>
            <a:r>
              <a:rPr lang="en-US" err="1"/>
              <a:t>tym</a:t>
            </a:r>
            <a:r>
              <a:rPr lang="en-US"/>
              <a:t> </a:t>
            </a:r>
            <a:r>
              <a:rPr lang="en-US" err="1"/>
              <a:t>etapie</a:t>
            </a:r>
            <a:r>
              <a:rPr lang="en-US"/>
              <a:t> </a:t>
            </a:r>
            <a:r>
              <a:rPr lang="en-US" err="1"/>
              <a:t>wykonaliśmy</a:t>
            </a:r>
            <a:r>
              <a:rPr lang="en-US"/>
              <a:t> </a:t>
            </a:r>
            <a:r>
              <a:rPr lang="en-US" err="1"/>
              <a:t>czyszczenie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, </a:t>
            </a:r>
            <a:r>
              <a:rPr lang="en-US" err="1"/>
              <a:t>czyli</a:t>
            </a:r>
            <a:r>
              <a:rPr lang="en-US"/>
              <a:t> </a:t>
            </a:r>
            <a:r>
              <a:rPr lang="en-US" err="1"/>
              <a:t>usuwanie</a:t>
            </a:r>
            <a:r>
              <a:rPr lang="en-US"/>
              <a:t> </a:t>
            </a:r>
            <a:r>
              <a:rPr lang="en-US" err="1"/>
              <a:t>rekordów</a:t>
            </a:r>
            <a:r>
              <a:rPr lang="en-US"/>
              <a:t> </a:t>
            </a:r>
            <a:r>
              <a:rPr lang="en-US" err="1"/>
              <a:t>zawierających</a:t>
            </a:r>
            <a:r>
              <a:rPr lang="en-US"/>
              <a:t> </a:t>
            </a:r>
            <a:r>
              <a:rPr lang="en-US" err="1"/>
              <a:t>wartości</a:t>
            </a:r>
            <a:r>
              <a:rPr lang="en-US"/>
              <a:t> </a:t>
            </a:r>
            <a:r>
              <a:rPr lang="en-US" err="1"/>
              <a:t>puste</a:t>
            </a:r>
            <a:r>
              <a:rPr lang="en-US"/>
              <a:t>, </a:t>
            </a:r>
            <a:r>
              <a:rPr lang="en-US" err="1"/>
              <a:t>korzystając</a:t>
            </a:r>
            <a:r>
              <a:rPr lang="en-US"/>
              <a:t> z </a:t>
            </a:r>
            <a:r>
              <a:rPr lang="en-US" err="1"/>
              <a:t>funkcji</a:t>
            </a:r>
            <a:r>
              <a:rPr lang="en-US"/>
              <a:t> </a:t>
            </a:r>
            <a:r>
              <a:rPr lang="en-US" err="1"/>
              <a:t>df.na.drop</a:t>
            </a:r>
            <a:r>
              <a:rPr lang="en-US"/>
              <a:t>("any").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Operację</a:t>
            </a:r>
            <a:r>
              <a:rPr lang="en-US"/>
              <a:t> </a:t>
            </a:r>
            <a:r>
              <a:rPr lang="en-US" err="1"/>
              <a:t>wykonaliśmy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każdego</a:t>
            </a:r>
            <a:r>
              <a:rPr lang="en-US"/>
              <a:t> </a:t>
            </a:r>
            <a:r>
              <a:rPr lang="en-US" err="1"/>
              <a:t>roku</a:t>
            </a:r>
            <a:r>
              <a:rPr lang="en-US"/>
              <a:t> </a:t>
            </a:r>
            <a:r>
              <a:rPr lang="en-US" err="1"/>
              <a:t>oraz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obu</a:t>
            </a:r>
            <a:r>
              <a:rPr lang="en-US"/>
              <a:t> </a:t>
            </a:r>
            <a:r>
              <a:rPr lang="en-US" err="1"/>
              <a:t>formatów</a:t>
            </a:r>
            <a:r>
              <a:rPr lang="en-US"/>
              <a:t> — CSV </a:t>
            </a:r>
            <a:r>
              <a:rPr lang="en-US" err="1"/>
              <a:t>i</a:t>
            </a:r>
            <a:r>
              <a:rPr lang="en-US"/>
              <a:t> Parquet —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zmierzyliśmy</a:t>
            </a:r>
            <a:r>
              <a:rPr lang="en-US"/>
              <a:t> </a:t>
            </a:r>
            <a:r>
              <a:rPr lang="en-US" err="1"/>
              <a:t>czas</a:t>
            </a:r>
            <a:r>
              <a:rPr lang="en-US"/>
              <a:t> </a:t>
            </a:r>
            <a:r>
              <a:rPr lang="en-US" err="1"/>
              <a:t>jej</a:t>
            </a:r>
            <a:r>
              <a:rPr lang="en-US"/>
              <a:t> </a:t>
            </a:r>
            <a:r>
              <a:rPr lang="en-US" err="1"/>
              <a:t>wykonania</a:t>
            </a:r>
            <a:r>
              <a:rPr lang="en-US"/>
              <a:t>.</a:t>
            </a:r>
          </a:p>
          <a:p>
            <a:r>
              <a:rPr lang="en-US" err="1"/>
              <a:t>Wyniki</a:t>
            </a:r>
            <a:r>
              <a:rPr lang="en-US"/>
              <a:t> </a:t>
            </a:r>
            <a:r>
              <a:rPr lang="en-US" err="1"/>
              <a:t>pokazują</a:t>
            </a:r>
            <a:r>
              <a:rPr lang="en-US"/>
              <a:t> </a:t>
            </a:r>
            <a:r>
              <a:rPr lang="en-US" err="1"/>
              <a:t>wyraźną</a:t>
            </a:r>
            <a:r>
              <a:rPr lang="en-US"/>
              <a:t> </a:t>
            </a:r>
            <a:r>
              <a:rPr lang="en-US" err="1"/>
              <a:t>różnicę</a:t>
            </a:r>
            <a:r>
              <a:rPr lang="en-US"/>
              <a:t>:</a:t>
            </a:r>
            <a:br>
              <a:rPr lang="en-US">
                <a:cs typeface="+mn-lt"/>
              </a:rPr>
            </a:br>
            <a:r>
              <a:rPr lang="en-US"/>
              <a:t> format Parquet jest od 4 do </a:t>
            </a:r>
            <a:r>
              <a:rPr lang="en-US" err="1"/>
              <a:t>nawet</a:t>
            </a:r>
            <a:r>
              <a:rPr lang="en-US"/>
              <a:t> 6 </a:t>
            </a:r>
            <a:r>
              <a:rPr lang="en-US" err="1"/>
              <a:t>razy</a:t>
            </a:r>
            <a:r>
              <a:rPr lang="en-US"/>
              <a:t> </a:t>
            </a:r>
            <a:r>
              <a:rPr lang="en-US" err="1"/>
              <a:t>szybszy</a:t>
            </a:r>
            <a:r>
              <a:rPr lang="en-US"/>
              <a:t> </a:t>
            </a:r>
            <a:r>
              <a:rPr lang="en-US" err="1"/>
              <a:t>niż</a:t>
            </a:r>
            <a:r>
              <a:rPr lang="en-US"/>
              <a:t> CSV.</a:t>
            </a:r>
            <a:br>
              <a:rPr lang="en-US">
                <a:cs typeface="+mn-lt"/>
              </a:rPr>
            </a:br>
            <a:r>
              <a:rPr lang="en-US"/>
              <a:t> Na </a:t>
            </a:r>
            <a:r>
              <a:rPr lang="en-US" err="1"/>
              <a:t>przykład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roku</a:t>
            </a:r>
            <a:r>
              <a:rPr lang="en-US"/>
              <a:t> 2017 </a:t>
            </a:r>
            <a:r>
              <a:rPr lang="en-US" err="1"/>
              <a:t>czyszczenie</a:t>
            </a:r>
            <a:r>
              <a:rPr lang="en-US"/>
              <a:t> CSV </a:t>
            </a:r>
            <a:r>
              <a:rPr lang="en-US" err="1"/>
              <a:t>zajęło</a:t>
            </a:r>
            <a:r>
              <a:rPr lang="en-US"/>
              <a:t> </a:t>
            </a:r>
            <a:r>
              <a:rPr lang="en-US" err="1"/>
              <a:t>ponad</a:t>
            </a:r>
            <a:r>
              <a:rPr lang="en-US"/>
              <a:t> 46 </a:t>
            </a:r>
            <a:r>
              <a:rPr lang="en-US" err="1"/>
              <a:t>sekund</a:t>
            </a:r>
            <a:r>
              <a:rPr lang="en-US"/>
              <a:t>, </a:t>
            </a:r>
            <a:r>
              <a:rPr lang="en-US" err="1"/>
              <a:t>podczas</a:t>
            </a:r>
            <a:r>
              <a:rPr lang="en-US"/>
              <a:t> </a:t>
            </a:r>
            <a:r>
              <a:rPr lang="en-US" err="1"/>
              <a:t>gdy</a:t>
            </a:r>
            <a:r>
              <a:rPr lang="en-US"/>
              <a:t> Parquet </a:t>
            </a:r>
            <a:r>
              <a:rPr lang="en-US" err="1"/>
              <a:t>potrzebował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około</a:t>
            </a:r>
            <a:r>
              <a:rPr lang="en-US"/>
              <a:t> 8 </a:t>
            </a:r>
            <a:r>
              <a:rPr lang="en-US" err="1"/>
              <a:t>sekund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Widać</a:t>
            </a:r>
            <a:r>
              <a:rPr lang="en-US"/>
              <a:t> </a:t>
            </a:r>
            <a:r>
              <a:rPr lang="en-US" err="1"/>
              <a:t>też</a:t>
            </a:r>
            <a:r>
              <a:rPr lang="en-US"/>
              <a:t> </a:t>
            </a:r>
            <a:r>
              <a:rPr lang="en-US" err="1"/>
              <a:t>różnice</a:t>
            </a:r>
            <a:r>
              <a:rPr lang="en-US"/>
              <a:t> w </a:t>
            </a:r>
            <a:r>
              <a:rPr lang="en-US" err="1"/>
              <a:t>jakości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między</a:t>
            </a:r>
            <a:r>
              <a:rPr lang="en-US"/>
              <a:t> </a:t>
            </a:r>
            <a:r>
              <a:rPr lang="en-US" err="1"/>
              <a:t>latami</a:t>
            </a:r>
            <a:r>
              <a:rPr lang="en-US"/>
              <a:t>:</a:t>
            </a:r>
            <a:br>
              <a:rPr lang="en-US">
                <a:cs typeface="+mn-lt"/>
              </a:rPr>
            </a:br>
            <a:r>
              <a:rPr lang="en-US"/>
              <a:t> w 2017 </a:t>
            </a:r>
            <a:r>
              <a:rPr lang="en-US" err="1"/>
              <a:t>usunęliśmy</a:t>
            </a:r>
            <a:r>
              <a:rPr lang="en-US"/>
              <a:t> </a:t>
            </a:r>
            <a:r>
              <a:rPr lang="en-US" err="1"/>
              <a:t>aż</a:t>
            </a:r>
            <a:r>
              <a:rPr lang="en-US"/>
              <a:t> </a:t>
            </a:r>
            <a:r>
              <a:rPr lang="en-US" err="1"/>
              <a:t>około</a:t>
            </a:r>
            <a:r>
              <a:rPr lang="en-US"/>
              <a:t> 3,7 </a:t>
            </a:r>
            <a:r>
              <a:rPr lang="en-US" err="1"/>
              <a:t>miliona</a:t>
            </a:r>
            <a:r>
              <a:rPr lang="en-US"/>
              <a:t> </a:t>
            </a:r>
            <a:r>
              <a:rPr lang="en-US" err="1"/>
              <a:t>rekordów</a:t>
            </a:r>
            <a:r>
              <a:rPr lang="en-US"/>
              <a:t>, co </a:t>
            </a:r>
            <a:r>
              <a:rPr lang="en-US" err="1"/>
              <a:t>pokazuje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ten </a:t>
            </a:r>
            <a:r>
              <a:rPr lang="en-US" err="1"/>
              <a:t>rok</a:t>
            </a:r>
            <a:r>
              <a:rPr lang="en-US"/>
              <a:t> ma </a:t>
            </a:r>
            <a:r>
              <a:rPr lang="en-US" err="1"/>
              <a:t>najwięcej</a:t>
            </a:r>
            <a:r>
              <a:rPr lang="en-US"/>
              <a:t> </a:t>
            </a:r>
            <a:r>
              <a:rPr lang="en-US" err="1"/>
              <a:t>braków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lat</a:t>
            </a:r>
            <a:r>
              <a:rPr lang="en-US"/>
              <a:t> 2018 </a:t>
            </a:r>
            <a:r>
              <a:rPr lang="en-US" err="1"/>
              <a:t>i</a:t>
            </a:r>
            <a:r>
              <a:rPr lang="en-US"/>
              <a:t> 2019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dużo</a:t>
            </a:r>
            <a:r>
              <a:rPr lang="en-US"/>
              <a:t> </a:t>
            </a:r>
            <a:r>
              <a:rPr lang="en-US" err="1"/>
              <a:t>bardziej</a:t>
            </a:r>
            <a:r>
              <a:rPr lang="en-US"/>
              <a:t> </a:t>
            </a:r>
            <a:r>
              <a:rPr lang="en-US" err="1"/>
              <a:t>kompletne</a:t>
            </a:r>
            <a:r>
              <a:rPr lang="en-US"/>
              <a:t> — </a:t>
            </a:r>
            <a:r>
              <a:rPr lang="en-US" err="1"/>
              <a:t>usunięto</a:t>
            </a:r>
            <a:r>
              <a:rPr lang="en-US"/>
              <a:t> </a:t>
            </a:r>
            <a:r>
              <a:rPr lang="en-US" err="1"/>
              <a:t>jedynie</a:t>
            </a:r>
            <a:r>
              <a:rPr lang="en-US"/>
              <a:t> </a:t>
            </a:r>
            <a:r>
              <a:rPr lang="en-US" err="1"/>
              <a:t>pojedyncze</a:t>
            </a:r>
            <a:r>
              <a:rPr lang="en-US"/>
              <a:t> </a:t>
            </a:r>
            <a:r>
              <a:rPr lang="en-US" err="1"/>
              <a:t>tysiące</a:t>
            </a:r>
            <a:r>
              <a:rPr lang="en-US"/>
              <a:t> </a:t>
            </a:r>
            <a:r>
              <a:rPr lang="en-US" err="1"/>
              <a:t>lub</a:t>
            </a:r>
            <a:r>
              <a:rPr lang="en-US"/>
              <a:t> </a:t>
            </a:r>
            <a:r>
              <a:rPr lang="en-US" err="1"/>
              <a:t>nawet</a:t>
            </a:r>
            <a:r>
              <a:rPr lang="en-US"/>
              <a:t> </a:t>
            </a:r>
            <a:r>
              <a:rPr lang="en-US" err="1"/>
              <a:t>setki</a:t>
            </a:r>
            <a:r>
              <a:rPr lang="en-US"/>
              <a:t> </a:t>
            </a:r>
            <a:r>
              <a:rPr lang="en-US" err="1"/>
              <a:t>rekordów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Po </a:t>
            </a:r>
            <a:r>
              <a:rPr lang="en-US" err="1"/>
              <a:t>zakończeniu</a:t>
            </a:r>
            <a:r>
              <a:rPr lang="en-US"/>
              <a:t> </a:t>
            </a:r>
            <a:r>
              <a:rPr lang="en-US" err="1"/>
              <a:t>czyszczenia</a:t>
            </a:r>
            <a:r>
              <a:rPr lang="en-US"/>
              <a:t> </a:t>
            </a:r>
            <a:r>
              <a:rPr lang="en-US" err="1"/>
              <a:t>utworzyliśmy</a:t>
            </a:r>
            <a:r>
              <a:rPr lang="en-US"/>
              <a:t> </a:t>
            </a:r>
            <a:r>
              <a:rPr lang="en-US" err="1"/>
              <a:t>widoki</a:t>
            </a:r>
            <a:r>
              <a:rPr lang="en-US"/>
              <a:t> </a:t>
            </a:r>
            <a:r>
              <a:rPr lang="en-US" err="1"/>
              <a:t>tymczasowe</a:t>
            </a:r>
            <a:r>
              <a:rPr lang="en-US"/>
              <a:t> Spark SQL, aby </a:t>
            </a:r>
            <a:r>
              <a:rPr lang="en-US" err="1"/>
              <a:t>móc</a:t>
            </a:r>
            <a:r>
              <a:rPr lang="en-US"/>
              <a:t> </a:t>
            </a:r>
            <a:r>
              <a:rPr lang="en-US" err="1"/>
              <a:t>wykonywać</a:t>
            </a:r>
            <a:r>
              <a:rPr lang="en-US"/>
              <a:t> </a:t>
            </a:r>
            <a:r>
              <a:rPr lang="en-US" err="1"/>
              <a:t>dalszą</a:t>
            </a:r>
            <a:r>
              <a:rPr lang="en-US"/>
              <a:t> </a:t>
            </a:r>
            <a:r>
              <a:rPr lang="en-US" err="1"/>
              <a:t>analizę</a:t>
            </a:r>
            <a:r>
              <a:rPr lang="en-US"/>
              <a:t> za </a:t>
            </a:r>
            <a:r>
              <a:rPr lang="en-US" err="1"/>
              <a:t>pomocą</a:t>
            </a:r>
            <a:r>
              <a:rPr lang="en-US"/>
              <a:t> </a:t>
            </a:r>
            <a:r>
              <a:rPr lang="en-US" err="1"/>
              <a:t>zapytań</a:t>
            </a:r>
            <a:r>
              <a:rPr lang="en-US"/>
              <a:t> SQL.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6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 </a:t>
            </a:r>
            <a:r>
              <a:rPr lang="en-US" err="1"/>
              <a:t>koniec</a:t>
            </a:r>
            <a:r>
              <a:rPr lang="en-US"/>
              <a:t> </a:t>
            </a:r>
            <a:r>
              <a:rPr lang="en-US" err="1"/>
              <a:t>prezentuję</a:t>
            </a:r>
            <a:r>
              <a:rPr lang="en-US"/>
              <a:t> </a:t>
            </a:r>
            <a:r>
              <a:rPr lang="en-US" err="1"/>
              <a:t>przykładowy</a:t>
            </a:r>
            <a:r>
              <a:rPr lang="en-US"/>
              <a:t> fragment </a:t>
            </a:r>
            <a:r>
              <a:rPr lang="en-US" err="1"/>
              <a:t>danych</a:t>
            </a:r>
            <a:r>
              <a:rPr lang="en-US"/>
              <a:t> po </a:t>
            </a:r>
            <a:r>
              <a:rPr lang="en-US" err="1"/>
              <a:t>wczytaniu</a:t>
            </a:r>
            <a:r>
              <a:rPr lang="en-US"/>
              <a:t> ich do Spark.</a:t>
            </a:r>
            <a:br>
              <a:rPr lang="en-US">
                <a:cs typeface="+mn-lt"/>
              </a:rPr>
            </a:br>
            <a:r>
              <a:rPr lang="en-US"/>
              <a:t> Tutaj </a:t>
            </a:r>
            <a:r>
              <a:rPr lang="en-US" err="1"/>
              <a:t>widzimy</a:t>
            </a:r>
            <a:r>
              <a:rPr lang="en-US"/>
              <a:t> </a:t>
            </a:r>
            <a:r>
              <a:rPr lang="en-US" err="1"/>
              <a:t>rok</a:t>
            </a:r>
            <a:r>
              <a:rPr lang="en-US"/>
              <a:t> 2017 — to </a:t>
            </a:r>
            <a:r>
              <a:rPr lang="en-US" err="1"/>
              <a:t>jeden</a:t>
            </a:r>
            <a:r>
              <a:rPr lang="en-US"/>
              <a:t> z </a:t>
            </a:r>
            <a:r>
              <a:rPr lang="en-US" err="1"/>
              <a:t>największych</a:t>
            </a:r>
            <a:r>
              <a:rPr lang="en-US"/>
              <a:t> </a:t>
            </a:r>
            <a:r>
              <a:rPr lang="en-US" err="1"/>
              <a:t>plików</a:t>
            </a:r>
            <a:r>
              <a:rPr lang="en-US"/>
              <a:t>, </a:t>
            </a:r>
            <a:r>
              <a:rPr lang="en-US" err="1"/>
              <a:t>zawierający</a:t>
            </a:r>
            <a:r>
              <a:rPr lang="en-US"/>
              <a:t> </a:t>
            </a:r>
            <a:r>
              <a:rPr lang="en-US" err="1"/>
              <a:t>ponad</a:t>
            </a:r>
            <a:r>
              <a:rPr lang="en-US"/>
              <a:t> 16 </a:t>
            </a:r>
            <a:r>
              <a:rPr lang="en-US" err="1"/>
              <a:t>milionów</a:t>
            </a:r>
            <a:r>
              <a:rPr lang="en-US"/>
              <a:t> </a:t>
            </a:r>
            <a:r>
              <a:rPr lang="en-US" err="1"/>
              <a:t>rekordów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15 </a:t>
            </a:r>
            <a:r>
              <a:rPr lang="en-US" err="1"/>
              <a:t>kolumn</a:t>
            </a:r>
            <a:r>
              <a:rPr lang="en-US"/>
              <a:t>.</a:t>
            </a:r>
          </a:p>
          <a:p>
            <a:r>
              <a:rPr lang="en-US" err="1"/>
              <a:t>Powyżej</a:t>
            </a:r>
            <a:r>
              <a:rPr lang="en-US"/>
              <a:t> jest </a:t>
            </a:r>
            <a:r>
              <a:rPr lang="en-US" err="1"/>
              <a:t>pełny</a:t>
            </a:r>
            <a:r>
              <a:rPr lang="en-US"/>
              <a:t> </a:t>
            </a:r>
            <a:r>
              <a:rPr lang="en-US" err="1"/>
              <a:t>schemat</a:t>
            </a:r>
            <a:r>
              <a:rPr lang="en-US"/>
              <a:t> </a:t>
            </a:r>
            <a:r>
              <a:rPr lang="en-US" err="1"/>
              <a:t>datasetu</a:t>
            </a:r>
            <a:r>
              <a:rPr lang="en-US"/>
              <a:t>, </a:t>
            </a:r>
            <a:r>
              <a:rPr lang="en-US" err="1"/>
              <a:t>pokazujący</a:t>
            </a:r>
            <a:r>
              <a:rPr lang="en-US"/>
              <a:t> </a:t>
            </a:r>
            <a:r>
              <a:rPr lang="en-US" err="1"/>
              <a:t>typy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nazwy</a:t>
            </a:r>
            <a:r>
              <a:rPr lang="en-US"/>
              <a:t> </a:t>
            </a:r>
            <a:r>
              <a:rPr lang="en-US" err="1"/>
              <a:t>wszystkich</a:t>
            </a:r>
            <a:r>
              <a:rPr lang="en-US"/>
              <a:t> </a:t>
            </a:r>
            <a:r>
              <a:rPr lang="en-US" err="1"/>
              <a:t>kolumn</a:t>
            </a:r>
            <a:r>
              <a:rPr lang="en-US"/>
              <a:t>, </a:t>
            </a:r>
            <a:r>
              <a:rPr lang="en-US" err="1"/>
              <a:t>takich</a:t>
            </a:r>
            <a:r>
              <a:rPr lang="en-US"/>
              <a:t> jak </a:t>
            </a:r>
            <a:r>
              <a:rPr lang="en-US" i="1" err="1"/>
              <a:t>tripduration</a:t>
            </a:r>
            <a:r>
              <a:rPr lang="en-US"/>
              <a:t>, </a:t>
            </a:r>
            <a:r>
              <a:rPr lang="en-US" i="1" err="1"/>
              <a:t>starttime</a:t>
            </a:r>
            <a:r>
              <a:rPr lang="en-US"/>
              <a:t>, </a:t>
            </a:r>
            <a:r>
              <a:rPr lang="en-US" i="1" err="1"/>
              <a:t>stoptime</a:t>
            </a:r>
            <a:r>
              <a:rPr lang="en-US"/>
              <a:t>, </a:t>
            </a:r>
            <a:r>
              <a:rPr lang="en-US" err="1"/>
              <a:t>informacje</a:t>
            </a:r>
            <a:r>
              <a:rPr lang="en-US"/>
              <a:t> o </a:t>
            </a:r>
            <a:r>
              <a:rPr lang="en-US" err="1"/>
              <a:t>stacjach</a:t>
            </a:r>
            <a:r>
              <a:rPr lang="en-US"/>
              <a:t> </a:t>
            </a:r>
            <a:r>
              <a:rPr lang="en-US" err="1"/>
              <a:t>początkowych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końcowych</a:t>
            </a:r>
            <a:r>
              <a:rPr lang="en-US"/>
              <a:t>, </a:t>
            </a:r>
            <a:r>
              <a:rPr lang="en-US" err="1"/>
              <a:t>identyfikator</a:t>
            </a:r>
            <a:r>
              <a:rPr lang="en-US"/>
              <a:t> </a:t>
            </a:r>
            <a:r>
              <a:rPr lang="en-US" err="1"/>
              <a:t>roweru</a:t>
            </a:r>
            <a:r>
              <a:rPr lang="en-US"/>
              <a:t> </a:t>
            </a:r>
            <a:r>
              <a:rPr lang="en-US" err="1"/>
              <a:t>oraz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o </a:t>
            </a:r>
            <a:r>
              <a:rPr lang="en-US" err="1"/>
              <a:t>użytkowniku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Pod </a:t>
            </a:r>
            <a:r>
              <a:rPr lang="en-US" err="1"/>
              <a:t>spodem</a:t>
            </a:r>
            <a:r>
              <a:rPr lang="en-US"/>
              <a:t> </a:t>
            </a:r>
            <a:r>
              <a:rPr lang="en-US" err="1"/>
              <a:t>znajdują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przykładowe</a:t>
            </a:r>
            <a:r>
              <a:rPr lang="en-US"/>
              <a:t> 5 </a:t>
            </a:r>
            <a:r>
              <a:rPr lang="en-US" err="1"/>
              <a:t>wierszy</a:t>
            </a:r>
            <a:r>
              <a:rPr lang="en-US"/>
              <a:t>. </a:t>
            </a:r>
            <a:r>
              <a:rPr lang="en-US" err="1"/>
              <a:t>Widać</a:t>
            </a:r>
            <a:r>
              <a:rPr lang="en-US"/>
              <a:t> </a:t>
            </a:r>
            <a:r>
              <a:rPr lang="en-US" err="1"/>
              <a:t>typowy</a:t>
            </a:r>
            <a:r>
              <a:rPr lang="en-US"/>
              <a:t> </a:t>
            </a:r>
            <a:r>
              <a:rPr lang="en-US" err="1"/>
              <a:t>układ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Citibike</a:t>
            </a:r>
            <a:r>
              <a:rPr lang="en-US"/>
              <a:t>: </a:t>
            </a:r>
            <a:r>
              <a:rPr lang="en-US" err="1"/>
              <a:t>czas</a:t>
            </a:r>
            <a:r>
              <a:rPr lang="en-US"/>
              <a:t> </a:t>
            </a:r>
            <a:r>
              <a:rPr lang="en-US" err="1"/>
              <a:t>trwania</a:t>
            </a:r>
            <a:r>
              <a:rPr lang="en-US"/>
              <a:t> </a:t>
            </a:r>
            <a:r>
              <a:rPr lang="en-US" err="1"/>
              <a:t>przejazdu</a:t>
            </a:r>
            <a:r>
              <a:rPr lang="en-US"/>
              <a:t>, </a:t>
            </a:r>
            <a:r>
              <a:rPr lang="en-US" err="1"/>
              <a:t>lokalizacje</a:t>
            </a:r>
            <a:r>
              <a:rPr lang="en-US"/>
              <a:t> </a:t>
            </a:r>
            <a:r>
              <a:rPr lang="en-US" err="1"/>
              <a:t>startu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końca</a:t>
            </a:r>
            <a:r>
              <a:rPr lang="en-US"/>
              <a:t>, </a:t>
            </a:r>
            <a:r>
              <a:rPr lang="en-US" err="1"/>
              <a:t>współrzędne</a:t>
            </a:r>
            <a:r>
              <a:rPr lang="en-US"/>
              <a:t> GPS </a:t>
            </a:r>
            <a:r>
              <a:rPr lang="en-US" err="1"/>
              <a:t>oraz</a:t>
            </a:r>
            <a:r>
              <a:rPr lang="en-US"/>
              <a:t> </a:t>
            </a:r>
            <a:r>
              <a:rPr lang="en-US" err="1"/>
              <a:t>typ</a:t>
            </a:r>
            <a:r>
              <a:rPr lang="en-US"/>
              <a:t> </a:t>
            </a:r>
            <a:r>
              <a:rPr lang="en-US" err="1"/>
              <a:t>użytkownika</a:t>
            </a:r>
            <a:r>
              <a:rPr lang="en-US"/>
              <a:t> — Subscriber </a:t>
            </a:r>
            <a:r>
              <a:rPr lang="en-US" err="1"/>
              <a:t>lub</a:t>
            </a:r>
            <a:r>
              <a:rPr lang="en-US"/>
              <a:t> Customer.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Widać</a:t>
            </a:r>
            <a:r>
              <a:rPr lang="en-US"/>
              <a:t> </a:t>
            </a:r>
            <a:r>
              <a:rPr lang="en-US" err="1"/>
              <a:t>też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</a:t>
            </a:r>
            <a:r>
              <a:rPr lang="en-US" err="1"/>
              <a:t>niektóre</a:t>
            </a:r>
            <a:r>
              <a:rPr lang="en-US"/>
              <a:t> </a:t>
            </a:r>
            <a:r>
              <a:rPr lang="en-US" err="1"/>
              <a:t>kolumny</a:t>
            </a:r>
            <a:r>
              <a:rPr lang="en-US"/>
              <a:t> </a:t>
            </a:r>
            <a:r>
              <a:rPr lang="en-US" err="1"/>
              <a:t>mają</a:t>
            </a:r>
            <a:r>
              <a:rPr lang="en-US"/>
              <a:t> </a:t>
            </a:r>
            <a:r>
              <a:rPr lang="en-US" err="1"/>
              <a:t>wartości</a:t>
            </a:r>
            <a:r>
              <a:rPr lang="en-US"/>
              <a:t> </a:t>
            </a:r>
            <a:r>
              <a:rPr lang="en-US" err="1"/>
              <a:t>puste</a:t>
            </a:r>
            <a:r>
              <a:rPr lang="en-US"/>
              <a:t>,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przykład</a:t>
            </a:r>
            <a:r>
              <a:rPr lang="en-US"/>
              <a:t> </a:t>
            </a:r>
            <a:r>
              <a:rPr lang="en-US" i="1"/>
              <a:t>birth year</a:t>
            </a:r>
            <a:r>
              <a:rPr lang="en-US"/>
              <a:t>, co </a:t>
            </a:r>
            <a:r>
              <a:rPr lang="en-US" err="1"/>
              <a:t>potwierdza</a:t>
            </a:r>
            <a:r>
              <a:rPr lang="en-US"/>
              <a:t> </a:t>
            </a:r>
            <a:r>
              <a:rPr lang="en-US" err="1"/>
              <a:t>potrzebę</a:t>
            </a:r>
            <a:r>
              <a:rPr lang="en-US"/>
              <a:t> </a:t>
            </a:r>
            <a:r>
              <a:rPr lang="en-US" err="1"/>
              <a:t>wcześniejszego</a:t>
            </a:r>
            <a:r>
              <a:rPr lang="en-US"/>
              <a:t> </a:t>
            </a:r>
            <a:r>
              <a:rPr lang="en-US" err="1"/>
              <a:t>czyszczenia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Ten </a:t>
            </a:r>
            <a:r>
              <a:rPr lang="en-US" err="1"/>
              <a:t>podgląd</a:t>
            </a:r>
            <a:r>
              <a:rPr lang="en-US"/>
              <a:t> </a:t>
            </a:r>
            <a:r>
              <a:rPr lang="en-US" err="1"/>
              <a:t>pokazuje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</a:t>
            </a:r>
            <a:r>
              <a:rPr lang="en-US" err="1"/>
              <a:t>nasze</a:t>
            </a:r>
            <a:r>
              <a:rPr lang="en-US"/>
              <a:t> </a:t>
            </a:r>
            <a:r>
              <a:rPr lang="en-US" err="1"/>
              <a:t>pliki</a:t>
            </a:r>
            <a:r>
              <a:rPr lang="en-US"/>
              <a:t> </a:t>
            </a:r>
            <a:r>
              <a:rPr lang="en-US" err="1"/>
              <a:t>zostały</a:t>
            </a:r>
            <a:r>
              <a:rPr lang="en-US"/>
              <a:t> </a:t>
            </a:r>
            <a:r>
              <a:rPr lang="en-US" err="1"/>
              <a:t>poprawnie</a:t>
            </a:r>
            <a:r>
              <a:rPr lang="en-US"/>
              <a:t> </a:t>
            </a:r>
            <a:r>
              <a:rPr lang="en-US" err="1"/>
              <a:t>załadowane</a:t>
            </a:r>
            <a:r>
              <a:rPr lang="en-US"/>
              <a:t>, a Spark </a:t>
            </a:r>
            <a:r>
              <a:rPr lang="en-US" err="1"/>
              <a:t>prawidłowo</a:t>
            </a:r>
            <a:r>
              <a:rPr lang="en-US"/>
              <a:t> </a:t>
            </a:r>
            <a:r>
              <a:rPr lang="en-US" err="1"/>
              <a:t>rozpoznał</a:t>
            </a:r>
            <a:r>
              <a:rPr lang="en-US"/>
              <a:t> </a:t>
            </a:r>
            <a:r>
              <a:rPr lang="en-US" err="1"/>
              <a:t>kolumny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ich </a:t>
            </a:r>
            <a:r>
              <a:rPr lang="en-US" err="1"/>
              <a:t>strukturę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3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Big Data to </a:t>
            </a:r>
            <a:r>
              <a:rPr lang="en-US" err="1"/>
              <a:t>ogromne</a:t>
            </a:r>
            <a:r>
              <a:rPr lang="en-US"/>
              <a:t> </a:t>
            </a:r>
            <a:r>
              <a:rPr lang="en-US" err="1"/>
              <a:t>zbiory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, </a:t>
            </a:r>
            <a:r>
              <a:rPr lang="en-US" err="1"/>
              <a:t>które</a:t>
            </a:r>
            <a:r>
              <a:rPr lang="en-US"/>
              <a:t> </a:t>
            </a:r>
            <a:r>
              <a:rPr lang="en-US" err="1"/>
              <a:t>charakteryzują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dużą</a:t>
            </a:r>
            <a:r>
              <a:rPr lang="en-US"/>
              <a:t> </a:t>
            </a:r>
            <a:r>
              <a:rPr lang="en-US" err="1"/>
              <a:t>objętością</a:t>
            </a:r>
            <a:r>
              <a:rPr lang="en-US"/>
              <a:t>, </a:t>
            </a:r>
            <a:r>
              <a:rPr lang="en-US" err="1"/>
              <a:t>różnorodnością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szybkością</a:t>
            </a:r>
            <a:r>
              <a:rPr lang="en-US"/>
              <a:t> </a:t>
            </a:r>
            <a:r>
              <a:rPr lang="en-US" err="1"/>
              <a:t>napływu</a:t>
            </a:r>
            <a:r>
              <a:rPr lang="en-US"/>
              <a:t>. W </a:t>
            </a:r>
            <a:r>
              <a:rPr lang="en-US" err="1"/>
              <a:t>takich</a:t>
            </a:r>
            <a:r>
              <a:rPr lang="en-US"/>
              <a:t> </a:t>
            </a:r>
            <a:r>
              <a:rPr lang="en-US" err="1"/>
              <a:t>warunkach</a:t>
            </a:r>
            <a:r>
              <a:rPr lang="en-US"/>
              <a:t> </a:t>
            </a:r>
            <a:r>
              <a:rPr lang="en-US" err="1"/>
              <a:t>klasyczne</a:t>
            </a:r>
            <a:r>
              <a:rPr lang="en-US"/>
              <a:t> </a:t>
            </a:r>
            <a:r>
              <a:rPr lang="en-US" err="1"/>
              <a:t>systemy</a:t>
            </a:r>
            <a:r>
              <a:rPr lang="en-US"/>
              <a:t> </a:t>
            </a:r>
            <a:r>
              <a:rPr lang="en-US" err="1"/>
              <a:t>bazodanowe</a:t>
            </a:r>
            <a:r>
              <a:rPr lang="en-US"/>
              <a:t> </a:t>
            </a:r>
            <a:r>
              <a:rPr lang="en-US" err="1"/>
              <a:t>mają</a:t>
            </a:r>
            <a:r>
              <a:rPr lang="en-US"/>
              <a:t> problem z </a:t>
            </a:r>
            <a:r>
              <a:rPr lang="en-US" err="1"/>
              <a:t>czasem</a:t>
            </a:r>
            <a:r>
              <a:rPr lang="en-US"/>
              <a:t> </a:t>
            </a:r>
            <a:r>
              <a:rPr lang="en-US" err="1"/>
              <a:t>przetwarzania</a:t>
            </a:r>
            <a:r>
              <a:rPr lang="en-US"/>
              <a:t>, </a:t>
            </a:r>
            <a:r>
              <a:rPr lang="en-US" err="1"/>
              <a:t>pamięcią</a:t>
            </a:r>
            <a:r>
              <a:rPr lang="en-US"/>
              <a:t> </a:t>
            </a:r>
            <a:r>
              <a:rPr lang="en-US" err="1"/>
              <a:t>oraz</a:t>
            </a:r>
            <a:r>
              <a:rPr lang="en-US"/>
              <a:t> </a:t>
            </a:r>
            <a:r>
              <a:rPr lang="en-US" err="1"/>
              <a:t>skalowaniem</a:t>
            </a:r>
            <a:r>
              <a:rPr lang="en-US"/>
              <a:t>. </a:t>
            </a:r>
            <a:r>
              <a:rPr lang="en-US" err="1"/>
              <a:t>Dlatego</a:t>
            </a:r>
            <a:r>
              <a:rPr lang="en-US"/>
              <a:t> </a:t>
            </a:r>
            <a:r>
              <a:rPr lang="en-US" err="1"/>
              <a:t>powstały</a:t>
            </a:r>
            <a:r>
              <a:rPr lang="en-US"/>
              <a:t> </a:t>
            </a:r>
            <a:r>
              <a:rPr lang="en-US" err="1"/>
              <a:t>narzędzia</a:t>
            </a:r>
            <a:r>
              <a:rPr lang="en-US"/>
              <a:t> jak Apache </a:t>
            </a:r>
            <a:r>
              <a:rPr lang="en-US" err="1"/>
              <a:t>Spark.Big</a:t>
            </a:r>
            <a:r>
              <a:rPr lang="en-US"/>
              <a:t> Data to </a:t>
            </a:r>
            <a:r>
              <a:rPr lang="en-US" err="1"/>
              <a:t>ogromne</a:t>
            </a:r>
            <a:r>
              <a:rPr lang="en-US"/>
              <a:t> </a:t>
            </a:r>
            <a:r>
              <a:rPr lang="en-US" err="1"/>
              <a:t>zbiory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, </a:t>
            </a:r>
            <a:r>
              <a:rPr lang="en-US" err="1"/>
              <a:t>które</a:t>
            </a:r>
            <a:r>
              <a:rPr lang="en-US"/>
              <a:t> </a:t>
            </a:r>
            <a:r>
              <a:rPr lang="en-US" err="1"/>
              <a:t>charakteryzują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dużą</a:t>
            </a:r>
            <a:r>
              <a:rPr lang="en-US"/>
              <a:t> </a:t>
            </a:r>
            <a:r>
              <a:rPr lang="en-US" err="1"/>
              <a:t>objętością</a:t>
            </a:r>
            <a:r>
              <a:rPr lang="en-US"/>
              <a:t>, </a:t>
            </a:r>
            <a:r>
              <a:rPr lang="en-US" err="1"/>
              <a:t>różnorodnością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szybkością</a:t>
            </a:r>
            <a:r>
              <a:rPr lang="en-US"/>
              <a:t> </a:t>
            </a:r>
            <a:r>
              <a:rPr lang="en-US" err="1"/>
              <a:t>napływu</a:t>
            </a:r>
            <a:r>
              <a:rPr lang="en-US"/>
              <a:t>. W </a:t>
            </a:r>
            <a:r>
              <a:rPr lang="en-US" err="1"/>
              <a:t>takich</a:t>
            </a:r>
            <a:r>
              <a:rPr lang="en-US"/>
              <a:t> </a:t>
            </a:r>
            <a:r>
              <a:rPr lang="en-US" err="1"/>
              <a:t>warunkach</a:t>
            </a:r>
            <a:r>
              <a:rPr lang="en-US"/>
              <a:t> </a:t>
            </a:r>
            <a:r>
              <a:rPr lang="en-US" err="1"/>
              <a:t>klasyczne</a:t>
            </a:r>
            <a:r>
              <a:rPr lang="en-US"/>
              <a:t> </a:t>
            </a:r>
            <a:r>
              <a:rPr lang="en-US" err="1"/>
              <a:t>systemy</a:t>
            </a:r>
            <a:r>
              <a:rPr lang="en-US"/>
              <a:t> </a:t>
            </a:r>
            <a:r>
              <a:rPr lang="en-US" err="1"/>
              <a:t>bazodanowe</a:t>
            </a:r>
            <a:r>
              <a:rPr lang="en-US"/>
              <a:t> </a:t>
            </a:r>
            <a:r>
              <a:rPr lang="en-US" err="1"/>
              <a:t>mają</a:t>
            </a:r>
            <a:r>
              <a:rPr lang="en-US"/>
              <a:t> problem z </a:t>
            </a:r>
            <a:r>
              <a:rPr lang="en-US" err="1"/>
              <a:t>czasem</a:t>
            </a:r>
            <a:r>
              <a:rPr lang="en-US"/>
              <a:t> </a:t>
            </a:r>
            <a:r>
              <a:rPr lang="en-US" err="1"/>
              <a:t>przetwarzania</a:t>
            </a:r>
            <a:r>
              <a:rPr lang="en-US"/>
              <a:t>, </a:t>
            </a:r>
            <a:r>
              <a:rPr lang="en-US" err="1"/>
              <a:t>pamięcią</a:t>
            </a:r>
            <a:r>
              <a:rPr lang="en-US"/>
              <a:t> </a:t>
            </a:r>
            <a:r>
              <a:rPr lang="en-US" err="1"/>
              <a:t>oraz</a:t>
            </a:r>
            <a:r>
              <a:rPr lang="en-US"/>
              <a:t> </a:t>
            </a:r>
            <a:r>
              <a:rPr lang="en-US" err="1"/>
              <a:t>skalowaniem</a:t>
            </a:r>
            <a:r>
              <a:rPr lang="en-US"/>
              <a:t>. </a:t>
            </a:r>
            <a:r>
              <a:rPr lang="en-US" err="1"/>
              <a:t>Dlatego</a:t>
            </a:r>
            <a:r>
              <a:rPr lang="en-US"/>
              <a:t> </a:t>
            </a:r>
            <a:r>
              <a:rPr lang="en-US" err="1"/>
              <a:t>powstały</a:t>
            </a:r>
            <a:r>
              <a:rPr lang="en-US"/>
              <a:t> </a:t>
            </a:r>
            <a:r>
              <a:rPr lang="en-US" err="1"/>
              <a:t>narzędzia</a:t>
            </a:r>
            <a:r>
              <a:rPr lang="en-US"/>
              <a:t> jak Apache Spark.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5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Spark </a:t>
            </a:r>
            <a:r>
              <a:rPr lang="en-US" err="1"/>
              <a:t>powstał</a:t>
            </a:r>
            <a:r>
              <a:rPr lang="en-US"/>
              <a:t> </a:t>
            </a:r>
            <a:r>
              <a:rPr lang="en-US" err="1"/>
              <a:t>jako</a:t>
            </a:r>
            <a:r>
              <a:rPr lang="en-US"/>
              <a:t> </a:t>
            </a:r>
            <a:r>
              <a:rPr lang="en-US" err="1"/>
              <a:t>szybsza</a:t>
            </a:r>
            <a:r>
              <a:rPr lang="en-US"/>
              <a:t> </a:t>
            </a:r>
            <a:r>
              <a:rPr lang="en-US" err="1"/>
              <a:t>alternatywa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Hadoop MapReduce. </a:t>
            </a:r>
            <a:r>
              <a:rPr lang="en-US" err="1"/>
              <a:t>Przetwarza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w </a:t>
            </a:r>
            <a:r>
              <a:rPr lang="en-US" err="1"/>
              <a:t>pamięci</a:t>
            </a:r>
            <a:r>
              <a:rPr lang="en-US"/>
              <a:t> </a:t>
            </a:r>
            <a:r>
              <a:rPr lang="en-US" err="1"/>
              <a:t>operacyjnej</a:t>
            </a:r>
            <a:r>
              <a:rPr lang="en-US"/>
              <a:t>, </a:t>
            </a:r>
            <a:r>
              <a:rPr lang="en-US" err="1"/>
              <a:t>dzięki</a:t>
            </a:r>
            <a:r>
              <a:rPr lang="en-US"/>
              <a:t> </a:t>
            </a:r>
            <a:r>
              <a:rPr lang="en-US" err="1"/>
              <a:t>czemu</a:t>
            </a:r>
            <a:r>
              <a:rPr lang="en-US"/>
              <a:t> jest </a:t>
            </a:r>
            <a:r>
              <a:rPr lang="en-US" err="1"/>
              <a:t>nawet</a:t>
            </a:r>
            <a:r>
              <a:rPr lang="en-US"/>
              <a:t> </a:t>
            </a:r>
            <a:r>
              <a:rPr lang="en-US" err="1"/>
              <a:t>stukrotnie</a:t>
            </a:r>
            <a:r>
              <a:rPr lang="en-US"/>
              <a:t> </a:t>
            </a:r>
            <a:r>
              <a:rPr lang="en-US" err="1"/>
              <a:t>szybciej</a:t>
            </a:r>
            <a:r>
              <a:rPr lang="en-US"/>
              <a:t>. Spark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zastępuje</a:t>
            </a:r>
            <a:r>
              <a:rPr lang="en-US"/>
              <a:t> </a:t>
            </a:r>
            <a:r>
              <a:rPr lang="en-US" err="1"/>
              <a:t>Hadoopa</a:t>
            </a:r>
            <a:r>
              <a:rPr lang="en-US"/>
              <a:t> </a:t>
            </a:r>
            <a:r>
              <a:rPr lang="en-US" err="1"/>
              <a:t>całkowicie</a:t>
            </a:r>
            <a:r>
              <a:rPr lang="en-US"/>
              <a:t>, ale </a:t>
            </a:r>
            <a:r>
              <a:rPr lang="en-US" err="1"/>
              <a:t>stanowi</a:t>
            </a:r>
            <a:r>
              <a:rPr lang="en-US"/>
              <a:t> </a:t>
            </a:r>
            <a:r>
              <a:rPr lang="en-US" err="1"/>
              <a:t>nowoczesny</a:t>
            </a:r>
            <a:r>
              <a:rPr lang="en-US"/>
              <a:t> </a:t>
            </a:r>
            <a:r>
              <a:rPr lang="en-US" err="1"/>
              <a:t>silnik</a:t>
            </a:r>
            <a:r>
              <a:rPr lang="en-US"/>
              <a:t> </a:t>
            </a:r>
            <a:r>
              <a:rPr lang="en-US" err="1"/>
              <a:t>obliczeniowy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7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Spark </a:t>
            </a:r>
            <a:r>
              <a:rPr lang="en-US" err="1"/>
              <a:t>działa</a:t>
            </a:r>
            <a:r>
              <a:rPr lang="en-US"/>
              <a:t> w </a:t>
            </a:r>
            <a:r>
              <a:rPr lang="en-US" err="1"/>
              <a:t>architekturze</a:t>
            </a:r>
            <a:r>
              <a:rPr lang="en-US"/>
              <a:t> </a:t>
            </a:r>
            <a:r>
              <a:rPr lang="en-US" err="1"/>
              <a:t>kliencko-klastrowej</a:t>
            </a:r>
            <a:r>
              <a:rPr lang="en-US"/>
              <a:t>. Driver </a:t>
            </a:r>
            <a:r>
              <a:rPr lang="en-US" err="1"/>
              <a:t>zarządza</a:t>
            </a:r>
            <a:r>
              <a:rPr lang="en-US"/>
              <a:t> </a:t>
            </a:r>
            <a:r>
              <a:rPr lang="en-US" err="1"/>
              <a:t>pracą</a:t>
            </a:r>
            <a:r>
              <a:rPr lang="en-US"/>
              <a:t> </a:t>
            </a:r>
            <a:r>
              <a:rPr lang="en-US" err="1"/>
              <a:t>aplikacji</a:t>
            </a:r>
            <a:r>
              <a:rPr lang="en-US"/>
              <a:t>, executors </a:t>
            </a:r>
            <a:r>
              <a:rPr lang="en-US" err="1"/>
              <a:t>wykonują</a:t>
            </a:r>
            <a:r>
              <a:rPr lang="en-US"/>
              <a:t> </a:t>
            </a:r>
            <a:r>
              <a:rPr lang="en-US" err="1"/>
              <a:t>zadania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workerach</a:t>
            </a:r>
            <a:r>
              <a:rPr lang="en-US"/>
              <a:t>, a </a:t>
            </a:r>
            <a:r>
              <a:rPr lang="en-US" err="1"/>
              <a:t>nad</a:t>
            </a:r>
            <a:r>
              <a:rPr lang="en-US"/>
              <a:t> </a:t>
            </a:r>
            <a:r>
              <a:rPr lang="en-US" err="1"/>
              <a:t>tym</a:t>
            </a:r>
            <a:r>
              <a:rPr lang="en-US"/>
              <a:t> </a:t>
            </a:r>
            <a:r>
              <a:rPr lang="en-US" err="1"/>
              <a:t>wszystkim</a:t>
            </a:r>
            <a:r>
              <a:rPr lang="en-US"/>
              <a:t> </a:t>
            </a:r>
            <a:r>
              <a:rPr lang="en-US" err="1"/>
              <a:t>czuwa</a:t>
            </a:r>
            <a:r>
              <a:rPr lang="en-US"/>
              <a:t> </a:t>
            </a:r>
            <a:r>
              <a:rPr lang="en-US" err="1"/>
              <a:t>menedżer</a:t>
            </a:r>
            <a:r>
              <a:rPr lang="en-US"/>
              <a:t> </a:t>
            </a:r>
            <a:r>
              <a:rPr lang="en-US" err="1"/>
              <a:t>klastra</a:t>
            </a:r>
            <a:r>
              <a:rPr lang="en-US"/>
              <a:t>. Nawet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jednej</a:t>
            </a:r>
            <a:r>
              <a:rPr lang="en-US"/>
              <a:t> </a:t>
            </a:r>
            <a:r>
              <a:rPr lang="en-US" err="1"/>
              <a:t>maszynie</a:t>
            </a:r>
            <a:r>
              <a:rPr lang="en-US"/>
              <a:t> Spark </a:t>
            </a:r>
            <a:r>
              <a:rPr lang="en-US" err="1"/>
              <a:t>działa</a:t>
            </a:r>
            <a:r>
              <a:rPr lang="en-US"/>
              <a:t> </a:t>
            </a:r>
            <a:r>
              <a:rPr lang="en-US" err="1"/>
              <a:t>tak</a:t>
            </a:r>
            <a:r>
              <a:rPr lang="en-US"/>
              <a:t>, </a:t>
            </a:r>
            <a:r>
              <a:rPr lang="en-US" err="1"/>
              <a:t>jakby</a:t>
            </a:r>
            <a:r>
              <a:rPr lang="en-US"/>
              <a:t> </a:t>
            </a:r>
            <a:r>
              <a:rPr lang="en-US" err="1"/>
              <a:t>był</a:t>
            </a:r>
            <a:r>
              <a:rPr lang="en-US"/>
              <a:t> w </a:t>
            </a:r>
            <a:r>
              <a:rPr lang="en-US" err="1"/>
              <a:t>klastrze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0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Spark </a:t>
            </a:r>
            <a:r>
              <a:rPr lang="en-US" err="1"/>
              <a:t>opiera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modelu</a:t>
            </a:r>
            <a:r>
              <a:rPr lang="en-US"/>
              <a:t> </a:t>
            </a:r>
            <a:r>
              <a:rPr lang="en-US" err="1"/>
              <a:t>leniwym</a:t>
            </a:r>
            <a:r>
              <a:rPr lang="en-US"/>
              <a:t> — </a:t>
            </a:r>
            <a:r>
              <a:rPr lang="en-US" err="1"/>
              <a:t>czyli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wykonuje</a:t>
            </a:r>
            <a:r>
              <a:rPr lang="en-US"/>
              <a:t> </a:t>
            </a:r>
            <a:r>
              <a:rPr lang="en-US" err="1"/>
              <a:t>obliczeń</a:t>
            </a:r>
            <a:r>
              <a:rPr lang="en-US"/>
              <a:t> od </a:t>
            </a:r>
            <a:r>
              <a:rPr lang="en-US" err="1"/>
              <a:t>razu</a:t>
            </a:r>
            <a:r>
              <a:rPr lang="en-US"/>
              <a:t>,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buduje</a:t>
            </a:r>
            <a:r>
              <a:rPr lang="en-US"/>
              <a:t> DAG, </a:t>
            </a:r>
            <a:r>
              <a:rPr lang="en-US" err="1"/>
              <a:t>czyli</a:t>
            </a:r>
            <a:r>
              <a:rPr lang="en-US"/>
              <a:t> </a:t>
            </a:r>
            <a:r>
              <a:rPr lang="en-US" err="1"/>
              <a:t>graf</a:t>
            </a:r>
            <a:r>
              <a:rPr lang="en-US"/>
              <a:t> </a:t>
            </a:r>
            <a:r>
              <a:rPr lang="en-US" err="1"/>
              <a:t>operacji</a:t>
            </a:r>
            <a:r>
              <a:rPr lang="en-US"/>
              <a:t>. </a:t>
            </a:r>
            <a:r>
              <a:rPr lang="en-US" err="1"/>
              <a:t>Pozwala</a:t>
            </a:r>
            <a:r>
              <a:rPr lang="en-US"/>
              <a:t> to </a:t>
            </a:r>
            <a:r>
              <a:rPr lang="en-US" err="1"/>
              <a:t>optymalizować</a:t>
            </a:r>
            <a:r>
              <a:rPr lang="en-US"/>
              <a:t> </a:t>
            </a:r>
            <a:r>
              <a:rPr lang="en-US" err="1"/>
              <a:t>zapytania</a:t>
            </a:r>
            <a:r>
              <a:rPr lang="en-US"/>
              <a:t>. </a:t>
            </a:r>
            <a:r>
              <a:rPr lang="en-US" err="1"/>
              <a:t>Najczęściej</a:t>
            </a:r>
            <a:r>
              <a:rPr lang="en-US"/>
              <a:t> </a:t>
            </a:r>
            <a:r>
              <a:rPr lang="en-US" err="1"/>
              <a:t>używamy</a:t>
            </a:r>
            <a:r>
              <a:rPr lang="en-US"/>
              <a:t> </a:t>
            </a:r>
            <a:r>
              <a:rPr lang="en-US" err="1"/>
              <a:t>DataFrame</a:t>
            </a:r>
            <a:r>
              <a:rPr lang="en-US"/>
              <a:t>, </a:t>
            </a:r>
            <a:r>
              <a:rPr lang="en-US" err="1"/>
              <a:t>bo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szybkie</a:t>
            </a:r>
            <a:r>
              <a:rPr lang="en-US"/>
              <a:t> </a:t>
            </a:r>
            <a:r>
              <a:rPr lang="en-US" err="1"/>
              <a:t>dzięki</a:t>
            </a:r>
            <a:r>
              <a:rPr lang="en-US"/>
              <a:t> </a:t>
            </a:r>
            <a:r>
              <a:rPr lang="en-US" err="1"/>
              <a:t>silnikowi</a:t>
            </a:r>
            <a:r>
              <a:rPr lang="en-US"/>
              <a:t> Catalyst.”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07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Spark to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praca</a:t>
            </a:r>
            <a:r>
              <a:rPr lang="en-US"/>
              <a:t> z </a:t>
            </a:r>
            <a:r>
              <a:rPr lang="en-US" err="1"/>
              <a:t>tabelami</a:t>
            </a:r>
            <a:r>
              <a:rPr lang="en-US"/>
              <a:t>. Spark SQL </a:t>
            </a:r>
            <a:r>
              <a:rPr lang="en-US" err="1"/>
              <a:t>służy</a:t>
            </a:r>
            <a:r>
              <a:rPr lang="en-US"/>
              <a:t> do </a:t>
            </a:r>
            <a:r>
              <a:rPr lang="en-US" err="1"/>
              <a:t>zapytań</a:t>
            </a:r>
            <a:r>
              <a:rPr lang="en-US"/>
              <a:t> </a:t>
            </a:r>
            <a:r>
              <a:rPr lang="en-US" err="1"/>
              <a:t>podobnych</a:t>
            </a:r>
            <a:r>
              <a:rPr lang="en-US"/>
              <a:t> do </a:t>
            </a:r>
            <a:r>
              <a:rPr lang="en-US" err="1"/>
              <a:t>tych</a:t>
            </a:r>
            <a:r>
              <a:rPr lang="en-US"/>
              <a:t> w SQL, </a:t>
            </a:r>
            <a:r>
              <a:rPr lang="en-US" err="1"/>
              <a:t>MLlib</a:t>
            </a:r>
            <a:r>
              <a:rPr lang="en-US"/>
              <a:t> do </a:t>
            </a:r>
            <a:r>
              <a:rPr lang="en-US" err="1"/>
              <a:t>uczenia</a:t>
            </a:r>
            <a:r>
              <a:rPr lang="en-US"/>
              <a:t> </a:t>
            </a:r>
            <a:r>
              <a:rPr lang="en-US" err="1"/>
              <a:t>maszynowego</a:t>
            </a:r>
            <a:r>
              <a:rPr lang="en-US"/>
              <a:t>, Spark Streaming do </a:t>
            </a:r>
            <a:r>
              <a:rPr lang="en-US" err="1"/>
              <a:t>analizy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strumieniowych</a:t>
            </a:r>
            <a:r>
              <a:rPr lang="en-US"/>
              <a:t>, a </a:t>
            </a:r>
            <a:r>
              <a:rPr lang="en-US" err="1"/>
              <a:t>GraphX</a:t>
            </a:r>
            <a:r>
              <a:rPr lang="en-US"/>
              <a:t> do </a:t>
            </a:r>
            <a:r>
              <a:rPr lang="en-US" err="1"/>
              <a:t>analizy</a:t>
            </a:r>
            <a:r>
              <a:rPr lang="en-US"/>
              <a:t> </a:t>
            </a:r>
            <a:r>
              <a:rPr lang="en-US" err="1"/>
              <a:t>grafów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80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Naszym</a:t>
            </a:r>
            <a:r>
              <a:rPr lang="en-US"/>
              <a:t> </a:t>
            </a:r>
            <a:r>
              <a:rPr lang="en-US" err="1"/>
              <a:t>celem</a:t>
            </a:r>
            <a:r>
              <a:rPr lang="en-US"/>
              <a:t> </a:t>
            </a:r>
            <a:r>
              <a:rPr lang="en-US" err="1"/>
              <a:t>było</a:t>
            </a:r>
            <a:r>
              <a:rPr lang="en-US"/>
              <a:t> </a:t>
            </a:r>
            <a:r>
              <a:rPr lang="en-US" err="1"/>
              <a:t>przygotowanie</a:t>
            </a:r>
            <a:r>
              <a:rPr lang="en-US"/>
              <a:t> </a:t>
            </a:r>
            <a:r>
              <a:rPr lang="en-US" err="1"/>
              <a:t>kompletnego</a:t>
            </a:r>
            <a:r>
              <a:rPr lang="en-US"/>
              <a:t> </a:t>
            </a:r>
            <a:r>
              <a:rPr lang="en-US" err="1"/>
              <a:t>pipeline’u</a:t>
            </a:r>
            <a:r>
              <a:rPr lang="en-US"/>
              <a:t> od </a:t>
            </a:r>
            <a:r>
              <a:rPr lang="en-US" err="1"/>
              <a:t>pobrania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aż</a:t>
            </a:r>
            <a:r>
              <a:rPr lang="en-US"/>
              <a:t> do ich </a:t>
            </a:r>
            <a:r>
              <a:rPr lang="en-US" err="1"/>
              <a:t>analizy</a:t>
            </a:r>
            <a:r>
              <a:rPr lang="en-US"/>
              <a:t> w Spark, z </a:t>
            </a:r>
            <a:r>
              <a:rPr lang="en-US" err="1"/>
              <a:t>zapisami</a:t>
            </a:r>
            <a:r>
              <a:rPr lang="en-US"/>
              <a:t> w </a:t>
            </a:r>
            <a:r>
              <a:rPr lang="en-US" err="1"/>
              <a:t>wielu</a:t>
            </a:r>
            <a:r>
              <a:rPr lang="en-US"/>
              <a:t> </a:t>
            </a:r>
            <a:r>
              <a:rPr lang="en-US" err="1"/>
              <a:t>formatach</a:t>
            </a:r>
            <a:r>
              <a:rPr lang="en-US"/>
              <a:t>, </a:t>
            </a:r>
            <a:r>
              <a:rPr lang="en-US" err="1"/>
              <a:t>sprawdzeniem</a:t>
            </a:r>
            <a:r>
              <a:rPr lang="en-US"/>
              <a:t> </a:t>
            </a:r>
            <a:r>
              <a:rPr lang="en-US" err="1"/>
              <a:t>wydajności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prezentacją</a:t>
            </a:r>
            <a:r>
              <a:rPr lang="en-US"/>
              <a:t> </a:t>
            </a:r>
            <a:r>
              <a:rPr lang="en-US" err="1"/>
              <a:t>wyników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02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Całe</a:t>
            </a:r>
            <a:r>
              <a:rPr lang="en-US"/>
              <a:t> </a:t>
            </a:r>
            <a:r>
              <a:rPr lang="en-US" err="1"/>
              <a:t>środowisko</a:t>
            </a:r>
            <a:r>
              <a:rPr lang="en-US"/>
              <a:t> </a:t>
            </a:r>
            <a:r>
              <a:rPr lang="en-US" err="1"/>
              <a:t>uruchamialiśmy</a:t>
            </a:r>
            <a:r>
              <a:rPr lang="en-US"/>
              <a:t> w </a:t>
            </a:r>
            <a:r>
              <a:rPr lang="en-US" err="1"/>
              <a:t>Dockerze</a:t>
            </a:r>
            <a:r>
              <a:rPr lang="en-US"/>
              <a:t>. Mamy </a:t>
            </a:r>
            <a:r>
              <a:rPr lang="en-US" err="1"/>
              <a:t>kontener</a:t>
            </a:r>
            <a:r>
              <a:rPr lang="en-US"/>
              <a:t> Master, Worker </a:t>
            </a:r>
            <a:r>
              <a:rPr lang="en-US" err="1"/>
              <a:t>oraz</a:t>
            </a:r>
            <a:r>
              <a:rPr lang="en-US"/>
              <a:t> </a:t>
            </a:r>
            <a:r>
              <a:rPr lang="en-US" err="1"/>
              <a:t>Jupyter</a:t>
            </a:r>
            <a:r>
              <a:rPr lang="en-US"/>
              <a:t> Lab, </a:t>
            </a:r>
            <a:r>
              <a:rPr lang="en-US" err="1"/>
              <a:t>który</a:t>
            </a:r>
            <a:r>
              <a:rPr lang="en-US"/>
              <a:t> </a:t>
            </a:r>
            <a:r>
              <a:rPr lang="en-US" err="1"/>
              <a:t>łączy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z </a:t>
            </a:r>
            <a:r>
              <a:rPr lang="en-US" err="1"/>
              <a:t>klastrem</a:t>
            </a:r>
            <a:r>
              <a:rPr lang="en-US"/>
              <a:t> Spark. </a:t>
            </a:r>
            <a:r>
              <a:rPr lang="en-US" err="1"/>
              <a:t>Dzięki</a:t>
            </a:r>
            <a:r>
              <a:rPr lang="en-US"/>
              <a:t> </a:t>
            </a:r>
            <a:r>
              <a:rPr lang="en-US" err="1"/>
              <a:t>temu</a:t>
            </a:r>
            <a:r>
              <a:rPr lang="en-US"/>
              <a:t> </a:t>
            </a:r>
            <a:r>
              <a:rPr lang="en-US" err="1"/>
              <a:t>mamy</a:t>
            </a:r>
            <a:r>
              <a:rPr lang="en-US"/>
              <a:t> </a:t>
            </a:r>
            <a:r>
              <a:rPr lang="en-US" err="1"/>
              <a:t>powtarzalne</a:t>
            </a:r>
            <a:r>
              <a:rPr lang="en-US"/>
              <a:t> </a:t>
            </a:r>
            <a:r>
              <a:rPr lang="en-US" err="1"/>
              <a:t>środowisko</a:t>
            </a:r>
            <a:r>
              <a:rPr lang="en-US"/>
              <a:t>, a </a:t>
            </a:r>
            <a:r>
              <a:rPr lang="en-US" err="1"/>
              <a:t>notatnik</a:t>
            </a:r>
            <a:r>
              <a:rPr lang="en-US"/>
              <a:t> ma </a:t>
            </a:r>
            <a:r>
              <a:rPr lang="en-US" err="1"/>
              <a:t>dostęp</a:t>
            </a:r>
            <a:r>
              <a:rPr lang="en-US"/>
              <a:t> do Sparka </a:t>
            </a:r>
            <a:r>
              <a:rPr lang="en-US" err="1"/>
              <a:t>przez</a:t>
            </a:r>
            <a:r>
              <a:rPr lang="en-US"/>
              <a:t> SPARK_MASTER_URL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8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No ze w </a:t>
            </a:r>
            <a:r>
              <a:rPr lang="en-US" err="1">
                <a:ea typeface="Calibri"/>
                <a:cs typeface="Calibri"/>
              </a:rPr>
              <a:t>przegladarce</a:t>
            </a:r>
            <a:r>
              <a:rPr lang="en-US">
                <a:ea typeface="Calibri"/>
                <a:cs typeface="Calibri"/>
              </a:rPr>
              <a:t> pod </a:t>
            </a:r>
            <a:r>
              <a:rPr lang="en-US" err="1">
                <a:ea typeface="Calibri"/>
                <a:cs typeface="Calibri"/>
              </a:rPr>
              <a:t>linkiem</a:t>
            </a:r>
            <a:r>
              <a:rPr lang="en-US">
                <a:ea typeface="Calibri"/>
                <a:cs typeface="Calibri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B4A2E-7B91-4787-AB2D-9EB35B9DC487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7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21.11.2025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ater droplet on a petal">
            <a:extLst>
              <a:ext uri="{FF2B5EF4-FFF2-40B4-BE49-F238E27FC236}">
                <a16:creationId xmlns:a16="http://schemas.microsoft.com/office/drawing/2014/main" id="{EB4FD342-6184-2638-42EC-11E0F82A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r="-2" b="-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ea typeface="+mj-lt"/>
                <a:cs typeface="+mj-lt"/>
              </a:rPr>
              <a:t>Implementacja systemu Big Data z użyciem Apache Spark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Konrad Tatomir,  Piotr Świebocki, Michał Zub, Piotr Żywczak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9E4B-23C1-65C1-BC8B-B730AADE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146" y="298627"/>
            <a:ext cx="8765823" cy="157333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4400"/>
              <a:t>ARCHITEKTURA SYSTEMU BIG DATA</a:t>
            </a:r>
            <a:endParaRPr lang="en-US" sz="44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83529-5380-6442-2F94-C6D66B630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6960" y="1710797"/>
            <a:ext cx="10308638" cy="46328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GB" sz="2800">
                <a:solidFill>
                  <a:srgbClr val="000000"/>
                </a:solidFill>
                <a:latin typeface="Aptos Display"/>
              </a:rPr>
              <a:t>🐳 WARSTWA ORKIESTRACJI</a:t>
            </a:r>
            <a:endParaRPr lang="en-US" sz="2800">
              <a:solidFill>
                <a:srgbClr val="000000"/>
              </a:solidFill>
              <a:latin typeface="Aptos Display"/>
            </a:endParaRPr>
          </a:p>
          <a:p>
            <a:pPr>
              <a:spcBef>
                <a:spcPct val="0"/>
              </a:spcBef>
            </a:pPr>
            <a:r>
              <a:rPr lang="en-GB" sz="2800">
                <a:solidFill>
                  <a:srgbClr val="000000"/>
                </a:solidFill>
                <a:latin typeface="Aptos Display"/>
              </a:rPr>
              <a:t>   └─ Docker Compose (</a:t>
            </a:r>
            <a:r>
              <a:rPr lang="en-GB" sz="2800" err="1">
                <a:solidFill>
                  <a:srgbClr val="000000"/>
                </a:solidFill>
                <a:latin typeface="Aptos Display"/>
              </a:rPr>
              <a:t>konteneryzacja</a:t>
            </a:r>
            <a:r>
              <a:rPr lang="en-GB" sz="2800">
                <a:solidFill>
                  <a:srgbClr val="000000"/>
                </a:solidFill>
                <a:latin typeface="Aptos Display"/>
              </a:rPr>
              <a:t>)</a:t>
            </a:r>
            <a:endParaRPr lang="en-GB"/>
          </a:p>
          <a:p>
            <a:pPr>
              <a:spcBef>
                <a:spcPct val="0"/>
              </a:spcBef>
            </a:pPr>
            <a:endParaRPr lang="en-GB" sz="2800">
              <a:solidFill>
                <a:srgbClr val="000000"/>
              </a:solidFill>
              <a:latin typeface="Aptos Display"/>
            </a:endParaRPr>
          </a:p>
          <a:p>
            <a:pPr>
              <a:spcBef>
                <a:spcPct val="0"/>
              </a:spcBef>
            </a:pPr>
            <a:endParaRPr lang="en-GB" sz="2800">
              <a:solidFill>
                <a:srgbClr val="000000"/>
              </a:solidFill>
              <a:latin typeface="Aptos Display"/>
            </a:endParaRPr>
          </a:p>
          <a:p>
            <a:pPr>
              <a:spcBef>
                <a:spcPct val="0"/>
              </a:spcBef>
            </a:pPr>
            <a:r>
              <a:rPr lang="en-GB" sz="2800">
                <a:solidFill>
                  <a:srgbClr val="000000"/>
                </a:solidFill>
                <a:latin typeface="Aptos Display"/>
              </a:rPr>
              <a:t>⚙️  WARSTWA PRZETWARZANIA</a:t>
            </a:r>
            <a:endParaRPr lang="en-US" sz="2800">
              <a:solidFill>
                <a:srgbClr val="000000"/>
              </a:solidFill>
              <a:latin typeface="Aptos Display"/>
            </a:endParaRPr>
          </a:p>
          <a:p>
            <a:pPr>
              <a:spcBef>
                <a:spcPct val="0"/>
              </a:spcBef>
            </a:pPr>
            <a:r>
              <a:rPr lang="en-GB" sz="2800">
                <a:solidFill>
                  <a:srgbClr val="000000"/>
                </a:solidFill>
                <a:latin typeface="Aptos Display"/>
              </a:rPr>
              <a:t>   └─ Apache Spark 3.5.1 (Master-Worker)</a:t>
            </a:r>
            <a:endParaRPr lang="en-GB"/>
          </a:p>
          <a:p>
            <a:pPr>
              <a:spcBef>
                <a:spcPct val="0"/>
              </a:spcBef>
            </a:pPr>
            <a:endParaRPr lang="en-GB" sz="2800">
              <a:solidFill>
                <a:srgbClr val="000000"/>
              </a:solidFill>
              <a:latin typeface="Aptos Display"/>
            </a:endParaRPr>
          </a:p>
          <a:p>
            <a:pPr>
              <a:spcBef>
                <a:spcPct val="0"/>
              </a:spcBef>
            </a:pPr>
            <a:endParaRPr lang="en-GB" sz="2800">
              <a:solidFill>
                <a:srgbClr val="000000"/>
              </a:solidFill>
              <a:latin typeface="Aptos Display"/>
            </a:endParaRPr>
          </a:p>
          <a:p>
            <a:pPr>
              <a:spcBef>
                <a:spcPct val="0"/>
              </a:spcBef>
            </a:pPr>
            <a:r>
              <a:rPr lang="en-GB" sz="2800">
                <a:solidFill>
                  <a:srgbClr val="000000"/>
                </a:solidFill>
                <a:latin typeface="Aptos Display"/>
              </a:rPr>
              <a:t>📊 WARSTWA ANALITYCZNA</a:t>
            </a:r>
            <a:endParaRPr lang="en-GB"/>
          </a:p>
          <a:p>
            <a:pPr>
              <a:spcBef>
                <a:spcPct val="0"/>
              </a:spcBef>
            </a:pPr>
            <a:r>
              <a:rPr lang="en-GB" sz="2800">
                <a:solidFill>
                  <a:srgbClr val="000000"/>
                </a:solidFill>
                <a:latin typeface="Aptos Display"/>
              </a:rPr>
              <a:t>   └─ </a:t>
            </a:r>
            <a:r>
              <a:rPr lang="en-GB" sz="2800" err="1">
                <a:solidFill>
                  <a:srgbClr val="000000"/>
                </a:solidFill>
                <a:latin typeface="Aptos Display"/>
              </a:rPr>
              <a:t>JupyterLab</a:t>
            </a:r>
            <a:r>
              <a:rPr lang="en-GB" sz="2800">
                <a:solidFill>
                  <a:srgbClr val="000000"/>
                </a:solidFill>
                <a:latin typeface="Aptos Display"/>
              </a:rPr>
              <a:t> (</a:t>
            </a:r>
            <a:r>
              <a:rPr lang="en-GB" sz="2800" err="1">
                <a:solidFill>
                  <a:srgbClr val="000000"/>
                </a:solidFill>
                <a:latin typeface="Aptos Display"/>
              </a:rPr>
              <a:t>interaktywne</a:t>
            </a:r>
            <a:r>
              <a:rPr lang="en-GB" sz="2800">
                <a:solidFill>
                  <a:srgbClr val="000000"/>
                </a:solidFill>
                <a:latin typeface="Aptos Display"/>
              </a:rPr>
              <a:t> </a:t>
            </a:r>
            <a:r>
              <a:rPr lang="en-GB" sz="2800" err="1">
                <a:solidFill>
                  <a:srgbClr val="000000"/>
                </a:solidFill>
                <a:latin typeface="Aptos Display"/>
              </a:rPr>
              <a:t>notebooki</a:t>
            </a:r>
            <a:r>
              <a:rPr lang="en-GB" sz="2800">
                <a:solidFill>
                  <a:srgbClr val="000000"/>
                </a:solidFill>
                <a:latin typeface="Aptos Display"/>
              </a:rPr>
              <a:t>)</a:t>
            </a:r>
          </a:p>
          <a:p>
            <a:pPr>
              <a:spcBef>
                <a:spcPct val="0"/>
              </a:spcBef>
            </a:pPr>
            <a:endParaRPr lang="en-GB" sz="2800">
              <a:solidFill>
                <a:srgbClr val="000000"/>
              </a:solidFill>
              <a:latin typeface="Aptos Display"/>
            </a:endParaRPr>
          </a:p>
          <a:p>
            <a:pPr>
              <a:spcBef>
                <a:spcPct val="0"/>
              </a:spcBef>
            </a:pPr>
            <a:endParaRPr lang="en-GB" sz="2800">
              <a:solidFill>
                <a:srgbClr val="000000"/>
              </a:solidFill>
              <a:latin typeface="Aptos Display"/>
            </a:endParaRPr>
          </a:p>
          <a:p>
            <a:pPr>
              <a:spcBef>
                <a:spcPct val="0"/>
              </a:spcBef>
            </a:pPr>
            <a:r>
              <a:rPr lang="en-GB" sz="2800">
                <a:solidFill>
                  <a:srgbClr val="000000"/>
                </a:solidFill>
                <a:latin typeface="Aptos Display"/>
              </a:rPr>
              <a:t>💾 WARSTWA SKŁADOWANIA</a:t>
            </a:r>
          </a:p>
          <a:p>
            <a:pPr>
              <a:spcBef>
                <a:spcPct val="0"/>
              </a:spcBef>
            </a:pPr>
            <a:r>
              <a:rPr lang="en-GB" sz="2800">
                <a:solidFill>
                  <a:srgbClr val="000000"/>
                </a:solidFill>
                <a:latin typeface="Aptos Display"/>
              </a:rPr>
              <a:t>   └─ CSV + Parquet (multi-format storage)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01154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25F5-428E-3688-BCB0-B1834443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" y="-2410"/>
            <a:ext cx="12171680" cy="920454"/>
          </a:xfrm>
        </p:spPr>
        <p:txBody>
          <a:bodyPr>
            <a:noAutofit/>
          </a:bodyPr>
          <a:lstStyle/>
          <a:p>
            <a:pPr algn="ctr"/>
            <a:r>
              <a:rPr lang="en-GB" sz="4000"/>
              <a:t>🐳 WARSTWA ORKIESTRACJI – DOCKER COMPOSE</a:t>
            </a:r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2EB2C-64F8-56E5-0B0E-3D93968A6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410" y="1399223"/>
            <a:ext cx="7000240" cy="334930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3200">
              <a:solidFill>
                <a:schemeClr val="tx1"/>
              </a:solidFill>
            </a:endParaRPr>
          </a:p>
          <a:p>
            <a:pPr marL="285750" indent="-285750" algn="just">
              <a:buFont typeface="Symbol"/>
              <a:buChar char="•"/>
            </a:pPr>
            <a:r>
              <a:rPr lang="en-US" sz="3200" err="1">
                <a:solidFill>
                  <a:schemeClr val="tx1"/>
                </a:solidFill>
              </a:rPr>
              <a:t>Reprodukowalność</a:t>
            </a:r>
            <a:r>
              <a:rPr lang="en-US" sz="3200">
                <a:solidFill>
                  <a:schemeClr val="tx1"/>
                </a:solidFill>
              </a:rPr>
              <a:t> </a:t>
            </a:r>
            <a:r>
              <a:rPr lang="en-US" sz="3200" err="1">
                <a:solidFill>
                  <a:schemeClr val="tx1"/>
                </a:solidFill>
              </a:rPr>
              <a:t>środowiska</a:t>
            </a:r>
            <a:endParaRPr lang="en-US" sz="3200">
              <a:solidFill>
                <a:schemeClr val="tx1"/>
              </a:solidFill>
            </a:endParaRPr>
          </a:p>
          <a:p>
            <a:pPr marL="285750" indent="-285750" algn="just">
              <a:buFont typeface="Symbol"/>
              <a:buChar char="•"/>
            </a:pPr>
            <a:r>
              <a:rPr lang="en-US" sz="3200" err="1">
                <a:solidFill>
                  <a:schemeClr val="tx1"/>
                </a:solidFill>
              </a:rPr>
              <a:t>Izolacja</a:t>
            </a:r>
            <a:r>
              <a:rPr lang="en-US" sz="3200">
                <a:solidFill>
                  <a:schemeClr val="tx1"/>
                </a:solidFill>
              </a:rPr>
              <a:t> </a:t>
            </a:r>
            <a:r>
              <a:rPr lang="en-US" sz="3200" err="1">
                <a:solidFill>
                  <a:schemeClr val="tx1"/>
                </a:solidFill>
              </a:rPr>
              <a:t>zależności</a:t>
            </a:r>
            <a:endParaRPr lang="en-US" sz="3200">
              <a:solidFill>
                <a:schemeClr val="tx1"/>
              </a:solidFill>
            </a:endParaRPr>
          </a:p>
          <a:p>
            <a:pPr marL="285750" indent="-285750" algn="just">
              <a:buFont typeface="Symbol"/>
              <a:buChar char="•"/>
            </a:pPr>
            <a:r>
              <a:rPr lang="en-US" sz="3200" err="1">
                <a:solidFill>
                  <a:schemeClr val="tx1"/>
                </a:solidFill>
              </a:rPr>
              <a:t>Łatwość</a:t>
            </a:r>
            <a:r>
              <a:rPr lang="en-US" sz="3200">
                <a:solidFill>
                  <a:schemeClr val="tx1"/>
                </a:solidFill>
              </a:rPr>
              <a:t> </a:t>
            </a:r>
            <a:r>
              <a:rPr lang="en-US" sz="3200" err="1">
                <a:solidFill>
                  <a:schemeClr val="tx1"/>
                </a:solidFill>
              </a:rPr>
              <a:t>skalowania</a:t>
            </a:r>
            <a:endParaRPr lang="en-US" sz="3200">
              <a:solidFill>
                <a:schemeClr val="tx1"/>
              </a:solidFill>
            </a:endParaRPr>
          </a:p>
          <a:p>
            <a:pPr marL="285750" indent="-285750" algn="just">
              <a:buFont typeface="Symbol"/>
              <a:buChar char="•"/>
            </a:pPr>
            <a:r>
              <a:rPr lang="en-US" sz="3200" err="1">
                <a:solidFill>
                  <a:schemeClr val="tx1"/>
                </a:solidFill>
              </a:rPr>
              <a:t>Wersjonowanie</a:t>
            </a:r>
            <a:r>
              <a:rPr lang="en-US" sz="3200">
                <a:solidFill>
                  <a:schemeClr val="tx1"/>
                </a:solidFill>
              </a:rPr>
              <a:t> </a:t>
            </a:r>
            <a:r>
              <a:rPr lang="en-US" sz="3200" err="1">
                <a:solidFill>
                  <a:schemeClr val="tx1"/>
                </a:solidFill>
              </a:rPr>
              <a:t>infrastruktury</a:t>
            </a:r>
            <a:endParaRPr lang="en-US" sz="3200">
              <a:solidFill>
                <a:schemeClr val="tx1"/>
              </a:solidFill>
            </a:endParaRPr>
          </a:p>
          <a:p>
            <a:endParaRPr lang="en-GB" sz="320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28C1C-B1DE-68B0-DD34-E2B71276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815" y="1164771"/>
            <a:ext cx="5795941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0FBC-6DA0-FBE0-84AB-C058FFB7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98" y="213960"/>
            <a:ext cx="11174118" cy="717256"/>
          </a:xfrm>
        </p:spPr>
        <p:txBody>
          <a:bodyPr vert="horz" lIns="91440" tIns="45720" rIns="91440" bIns="45720" rtlCol="0" anchor="b">
            <a:noAutofit/>
          </a:bodyPr>
          <a:lstStyle/>
          <a:p>
            <a:endParaRPr lang="en-GB" sz="2600"/>
          </a:p>
          <a:p>
            <a:r>
              <a:rPr lang="en-GB" sz="4000"/>
              <a:t>⚙️  WARSTWA PRZETWARZANIA – APACHE SPARK</a:t>
            </a:r>
          </a:p>
        </p:txBody>
      </p:sp>
      <p:pic>
        <p:nvPicPr>
          <p:cNvPr id="4" name="Picture 3" descr="Creating Apache Spark Standalone Cluster with on Windows | by Sercan  Karagoz | Analytics Vidhya | Medium">
            <a:extLst>
              <a:ext uri="{FF2B5EF4-FFF2-40B4-BE49-F238E27FC236}">
                <a16:creationId xmlns:a16="http://schemas.microsoft.com/office/drawing/2014/main" id="{19CA3D97-A77C-93C7-99EF-2C049655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451" y="4057549"/>
            <a:ext cx="3892004" cy="263200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B4E77B5-26AD-07A4-FBDE-92752CB3CEE8}"/>
              </a:ext>
            </a:extLst>
          </p:cNvPr>
          <p:cNvSpPr txBox="1">
            <a:spLocks/>
          </p:cNvSpPr>
          <p:nvPr/>
        </p:nvSpPr>
        <p:spPr>
          <a:xfrm>
            <a:off x="5353050" y="1226503"/>
            <a:ext cx="4521200" cy="3349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chemeClr val="tx1"/>
                </a:solidFill>
              </a:rPr>
              <a:t>Spark Worker</a:t>
            </a:r>
          </a:p>
          <a:p>
            <a:pPr marL="457200" indent="-457200" algn="just">
              <a:buChar char="•"/>
            </a:pP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Raportuje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swoje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zasoby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do Mastera</a:t>
            </a:r>
          </a:p>
          <a:p>
            <a:pPr marL="457200" indent="-457200" algn="just">
              <a:buChar char="•"/>
            </a:pP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Uruchamia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Executory </a:t>
            </a:r>
            <a:endParaRPr lang="en-GB" sz="3200">
              <a:solidFill>
                <a:schemeClr val="tx1"/>
              </a:solidFill>
              <a:latin typeface="Aptos Display"/>
            </a:endParaRPr>
          </a:p>
          <a:p>
            <a:pPr marL="457200" indent="-457200" algn="just">
              <a:buChar char="•"/>
            </a:pP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Zarządza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pamięcią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lokalną</a:t>
            </a:r>
            <a:endParaRPr lang="en-US" sz="3200" baseline="30000">
              <a:solidFill>
                <a:schemeClr val="tx1"/>
              </a:solidFill>
              <a:latin typeface="Aptos Display"/>
            </a:endParaRPr>
          </a:p>
          <a:p>
            <a:pPr marL="457200" indent="-457200" algn="just">
              <a:buChar char="•"/>
            </a:pP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Eksponuje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Web UI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na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porcie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8081</a:t>
            </a:r>
          </a:p>
          <a:p>
            <a:endParaRPr lang="en-GB" sz="3200">
              <a:solidFill>
                <a:schemeClr val="tx1"/>
              </a:solidFill>
            </a:endParaRPr>
          </a:p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CD6EC8-E772-5EC7-B43F-6CDEEFB8BAC1}"/>
              </a:ext>
            </a:extLst>
          </p:cNvPr>
          <p:cNvSpPr txBox="1">
            <a:spLocks/>
          </p:cNvSpPr>
          <p:nvPr/>
        </p:nvSpPr>
        <p:spPr>
          <a:xfrm>
            <a:off x="516890" y="1226503"/>
            <a:ext cx="4805680" cy="3349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200">
                <a:solidFill>
                  <a:schemeClr val="tx1"/>
                </a:solidFill>
              </a:rPr>
              <a:t>Spark Master</a:t>
            </a:r>
          </a:p>
          <a:p>
            <a:pPr marL="342900" indent="-342900" algn="just">
              <a:buChar char="•"/>
            </a:pP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Zarządzanie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rejestrem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workerów</a:t>
            </a:r>
            <a:endParaRPr lang="en-US" sz="3200" baseline="30000">
              <a:solidFill>
                <a:schemeClr val="tx1"/>
              </a:solidFill>
              <a:latin typeface="Aptos Display"/>
            </a:endParaRPr>
          </a:p>
          <a:p>
            <a:pPr marL="342900" indent="-342900" algn="just">
              <a:buChar char="•"/>
            </a:pP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Resource Management</a:t>
            </a:r>
          </a:p>
          <a:p>
            <a:pPr marL="342900" indent="-342900" algn="just">
              <a:buChar char="•"/>
            </a:pP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Task Scheduling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na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wysokim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poziomie</a:t>
            </a:r>
            <a:endParaRPr lang="en-US" sz="3200" baseline="30000">
              <a:solidFill>
                <a:schemeClr val="tx1"/>
              </a:solidFill>
              <a:latin typeface="Aptos Display"/>
            </a:endParaRPr>
          </a:p>
          <a:p>
            <a:pPr marL="342900" indent="-342900" algn="just">
              <a:buChar char="•"/>
            </a:pP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Web UI </a:t>
            </a:r>
            <a:r>
              <a:rPr lang="en-US" sz="3200" baseline="30000" err="1">
                <a:solidFill>
                  <a:schemeClr val="tx1"/>
                </a:solidFill>
                <a:latin typeface="Aptos Display"/>
              </a:rPr>
              <a:t>i</a:t>
            </a:r>
            <a:r>
              <a:rPr lang="en-US" sz="3200" baseline="30000">
                <a:solidFill>
                  <a:schemeClr val="tx1"/>
                </a:solidFill>
                <a:latin typeface="Aptos Display"/>
              </a:rPr>
              <a:t> Monitoring</a:t>
            </a:r>
          </a:p>
          <a:p>
            <a:pPr marL="285750" indent="-285750" algn="just">
              <a:buFont typeface="Arial"/>
              <a:buChar char="•"/>
            </a:pPr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0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8592F-4F32-44B4-7DE4-EA78E0E48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D068-809D-F8F2-E4C5-7A43BD42B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" y="-2410"/>
            <a:ext cx="12171680" cy="920454"/>
          </a:xfrm>
        </p:spPr>
        <p:txBody>
          <a:bodyPr>
            <a:noAutofit/>
          </a:bodyPr>
          <a:lstStyle/>
          <a:p>
            <a:pPr algn="ctr"/>
            <a:r>
              <a:rPr lang="en-GB" sz="4000"/>
              <a:t>📊 WARSTWA ANALITYCZNA - </a:t>
            </a:r>
            <a:r>
              <a:rPr lang="en-GB" sz="4000" err="1"/>
              <a:t>JupyterLab</a:t>
            </a:r>
            <a:r>
              <a:rPr lang="en-GB" sz="4000"/>
              <a:t> z </a:t>
            </a:r>
            <a:r>
              <a:rPr lang="en-GB" sz="4000" err="1"/>
              <a:t>PySpark</a:t>
            </a:r>
            <a:r>
              <a:rPr lang="en-GB" sz="4000"/>
              <a:t> </a:t>
            </a:r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1B74F-E95C-8FDA-FCBE-F0C9FD3D9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1846263"/>
            <a:ext cx="5767251" cy="39371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4400" baseline="30000" err="1">
                <a:solidFill>
                  <a:schemeClr val="tx1"/>
                </a:solidFill>
                <a:latin typeface="Aptos Display"/>
              </a:rPr>
              <a:t>Kontener</a:t>
            </a:r>
            <a:r>
              <a:rPr lang="en-US" sz="44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4400" baseline="30000" err="1">
                <a:solidFill>
                  <a:schemeClr val="tx1"/>
                </a:solidFill>
                <a:latin typeface="Aptos Display"/>
              </a:rPr>
              <a:t>Jupyter</a:t>
            </a:r>
            <a:r>
              <a:rPr lang="en-US" sz="4400" baseline="30000">
                <a:solidFill>
                  <a:schemeClr val="tx1"/>
                </a:solidFill>
                <a:latin typeface="Aptos Display"/>
              </a:rPr>
              <a:t> </a:t>
            </a:r>
            <a:r>
              <a:rPr lang="en-US" sz="4400" baseline="30000" err="1">
                <a:solidFill>
                  <a:schemeClr val="tx1"/>
                </a:solidFill>
                <a:latin typeface="Aptos Display"/>
              </a:rPr>
              <a:t>zawiera</a:t>
            </a:r>
            <a:r>
              <a:rPr lang="en-US" sz="4400" baseline="30000">
                <a:solidFill>
                  <a:schemeClr val="tx1"/>
                </a:solidFill>
                <a:latin typeface="Aptos Display"/>
              </a:rPr>
              <a:t>: </a:t>
            </a:r>
            <a:endParaRPr lang="en-GB" sz="4400">
              <a:solidFill>
                <a:schemeClr val="tx1"/>
              </a:solidFill>
              <a:latin typeface="Aptos Display"/>
            </a:endParaRPr>
          </a:p>
          <a:p>
            <a:pPr marL="285750" indent="-285750" algn="just">
              <a:buFont typeface="Symbol"/>
              <a:buChar char="•"/>
            </a:pPr>
            <a:r>
              <a:rPr lang="en-US" sz="4400" baseline="30000" err="1">
                <a:solidFill>
                  <a:schemeClr val="tx1"/>
                </a:solidFill>
                <a:latin typeface="Aptos Display"/>
              </a:rPr>
              <a:t>Jupyter</a:t>
            </a:r>
            <a:r>
              <a:rPr lang="en-US" sz="4400" baseline="30000">
                <a:solidFill>
                  <a:schemeClr val="tx1"/>
                </a:solidFill>
                <a:latin typeface="Aptos Display"/>
              </a:rPr>
              <a:t> Server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4400" baseline="30000">
                <a:solidFill>
                  <a:schemeClr val="tx1"/>
                </a:solidFill>
                <a:latin typeface="Aptos Display"/>
              </a:rPr>
              <a:t>Python 3.10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4400" baseline="30000" err="1">
                <a:solidFill>
                  <a:schemeClr val="tx1"/>
                </a:solidFill>
                <a:latin typeface="Aptos Display"/>
              </a:rPr>
              <a:t>PySpark</a:t>
            </a:r>
            <a:endParaRPr lang="en-US" sz="4400" baseline="30000">
              <a:solidFill>
                <a:schemeClr val="tx1"/>
              </a:solidFill>
              <a:latin typeface="Aptos Display"/>
            </a:endParaRPr>
          </a:p>
          <a:p>
            <a:pPr marL="285750" indent="-285750" algn="just">
              <a:buFont typeface="Symbol"/>
              <a:buChar char="•"/>
            </a:pPr>
            <a:r>
              <a:rPr lang="en-US" sz="4400" baseline="30000">
                <a:solidFill>
                  <a:schemeClr val="tx1"/>
                </a:solidFill>
                <a:latin typeface="Aptos Display"/>
              </a:rPr>
              <a:t>Java JDK</a:t>
            </a:r>
          </a:p>
          <a:p>
            <a:endParaRPr lang="en-GB" sz="3200">
              <a:solidFill>
                <a:schemeClr val="tx1"/>
              </a:solidFill>
            </a:endParaRPr>
          </a:p>
          <a:p>
            <a:pPr marL="285750" indent="-285750" algn="just">
              <a:buFont typeface="Symbol"/>
              <a:buChar char="•"/>
            </a:pPr>
            <a:endParaRPr lang="en-US" sz="3200">
              <a:solidFill>
                <a:schemeClr val="tx1"/>
              </a:solidFill>
            </a:endParaRPr>
          </a:p>
          <a:p>
            <a:endParaRPr lang="en-GB" sz="3200">
              <a:solidFill>
                <a:schemeClr val="tx1"/>
              </a:solidFill>
            </a:endParaRPr>
          </a:p>
        </p:txBody>
      </p:sp>
      <p:pic>
        <p:nvPicPr>
          <p:cNvPr id="7" name="Picture 6" descr="Getting Started with JupyterLab. Install a stand-alone Jupyterlab… | by  Mostafa Farrag | Hydroinformatics | Medium">
            <a:extLst>
              <a:ext uri="{FF2B5EF4-FFF2-40B4-BE49-F238E27FC236}">
                <a16:creationId xmlns:a16="http://schemas.microsoft.com/office/drawing/2014/main" id="{57E2668F-5DC3-CB68-36EE-C496ECC3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594" y="1528355"/>
            <a:ext cx="4430485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2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8B68-D7C3-6EE4-7DEB-B357CF5B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" y="1232218"/>
            <a:ext cx="5974080" cy="46104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2800">
                <a:ea typeface="+mj-lt"/>
                <a:cs typeface="+mj-lt"/>
              </a:rPr>
              <a:t>1️⃣  INICJALIZACJA</a:t>
            </a:r>
            <a:endParaRPr lang="en-US" sz="2800"/>
          </a:p>
          <a:p>
            <a:endParaRPr lang="en-GB" sz="2800"/>
          </a:p>
          <a:p>
            <a:r>
              <a:rPr lang="en-GB" sz="2800">
                <a:ea typeface="+mj-lt"/>
                <a:cs typeface="+mj-lt"/>
              </a:rPr>
              <a:t>2️⃣  POŁĄCZENIE</a:t>
            </a:r>
            <a:endParaRPr lang="en-GB" sz="2800"/>
          </a:p>
          <a:p>
            <a:endParaRPr lang="en-GB" sz="2800"/>
          </a:p>
          <a:p>
            <a:r>
              <a:rPr lang="en-GB" sz="2800">
                <a:ea typeface="+mj-lt"/>
                <a:cs typeface="+mj-lt"/>
              </a:rPr>
              <a:t>3️⃣  ALOKACJA ZASOBÓW</a:t>
            </a:r>
            <a:endParaRPr lang="en-GB" sz="2800"/>
          </a:p>
          <a:p>
            <a:endParaRPr lang="en-GB" sz="2800"/>
          </a:p>
          <a:p>
            <a:r>
              <a:rPr lang="en-GB" sz="2800">
                <a:ea typeface="+mj-lt"/>
                <a:cs typeface="+mj-lt"/>
              </a:rPr>
              <a:t>4️⃣  DYSTRYBUCJA KODU</a:t>
            </a:r>
            <a:endParaRPr lang="en-GB" sz="2800"/>
          </a:p>
          <a:p>
            <a:endParaRPr lang="en-GB" sz="2800"/>
          </a:p>
          <a:p>
            <a:r>
              <a:rPr lang="en-GB" sz="2800">
                <a:ea typeface="+mj-lt"/>
                <a:cs typeface="+mj-lt"/>
              </a:rPr>
              <a:t>5️⃣  PRZETWARZANIE RÓWNOLEGŁE</a:t>
            </a:r>
            <a:endParaRPr lang="en-GB" sz="2800"/>
          </a:p>
          <a:p>
            <a:endParaRPr lang="en-GB" sz="2800"/>
          </a:p>
          <a:p>
            <a:r>
              <a:rPr lang="en-GB" sz="2800">
                <a:ea typeface="+mj-lt"/>
                <a:cs typeface="+mj-lt"/>
              </a:rPr>
              <a:t>6️⃣  AGREGACJA WYNIKÓW</a:t>
            </a:r>
            <a:endParaRPr lang="en-GB" sz="2800"/>
          </a:p>
          <a:p>
            <a:endParaRPr lang="en-GB" sz="16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3C7B00-4B0D-1536-FD5D-399ADDF0EB8D}"/>
              </a:ext>
            </a:extLst>
          </p:cNvPr>
          <p:cNvSpPr txBox="1">
            <a:spLocks/>
          </p:cNvSpPr>
          <p:nvPr/>
        </p:nvSpPr>
        <p:spPr>
          <a:xfrm>
            <a:off x="-1270" y="-2410"/>
            <a:ext cx="7762240" cy="9204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INTEGRACJA JUPYTER &lt;-&gt; SPARK</a:t>
            </a:r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E718C7E3-0357-B267-C7E9-07A9C4E01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76199"/>
            <a:ext cx="4436533" cy="6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CC27-485F-4AE8-F364-2622327C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0" y="1709738"/>
            <a:ext cx="7609840" cy="3320097"/>
          </a:xfrm>
        </p:spPr>
        <p:txBody>
          <a:bodyPr/>
          <a:lstStyle/>
          <a:p>
            <a:r>
              <a:rPr lang="en-GB" sz="2400">
                <a:latin typeface="Segoe UI"/>
                <a:cs typeface="Segoe UI"/>
              </a:rPr>
              <a:t>Dane </a:t>
            </a:r>
            <a:r>
              <a:rPr lang="en-GB" sz="2400" err="1">
                <a:latin typeface="Segoe UI"/>
                <a:cs typeface="Segoe UI"/>
              </a:rPr>
              <a:t>są</a:t>
            </a:r>
            <a:r>
              <a:rPr lang="en-GB" sz="2400">
                <a:latin typeface="Segoe UI"/>
                <a:cs typeface="Segoe UI"/>
              </a:rPr>
              <a:t> </a:t>
            </a:r>
            <a:r>
              <a:rPr lang="en-GB" sz="2400" err="1">
                <a:latin typeface="Segoe UI"/>
                <a:cs typeface="Segoe UI"/>
              </a:rPr>
              <a:t>persystowane</a:t>
            </a:r>
            <a:r>
              <a:rPr lang="en-GB" sz="2400">
                <a:latin typeface="Segoe UI"/>
                <a:cs typeface="Segoe UI"/>
              </a:rPr>
              <a:t> </a:t>
            </a:r>
            <a:r>
              <a:rPr lang="en-GB" sz="2400" err="1">
                <a:latin typeface="Segoe UI"/>
                <a:cs typeface="Segoe UI"/>
              </a:rPr>
              <a:t>poza</a:t>
            </a:r>
            <a:r>
              <a:rPr lang="en-GB" sz="2400">
                <a:latin typeface="Segoe UI"/>
                <a:cs typeface="Segoe UI"/>
              </a:rPr>
              <a:t> </a:t>
            </a:r>
            <a:r>
              <a:rPr lang="en-GB" sz="2400" err="1">
                <a:latin typeface="Segoe UI"/>
                <a:cs typeface="Segoe UI"/>
              </a:rPr>
              <a:t>kontenerami</a:t>
            </a:r>
            <a:r>
              <a:rPr lang="en-GB" sz="2400">
                <a:latin typeface="Segoe UI"/>
                <a:cs typeface="Segoe UI"/>
              </a:rPr>
              <a:t> </a:t>
            </a:r>
            <a:r>
              <a:rPr lang="en-GB" sz="2400" err="1">
                <a:latin typeface="Segoe UI"/>
                <a:cs typeface="Segoe UI"/>
              </a:rPr>
              <a:t>dzięki</a:t>
            </a:r>
            <a:br>
              <a:rPr lang="en-GB" sz="2400">
                <a:latin typeface="Segoe UI"/>
                <a:cs typeface="Segoe UI"/>
              </a:rPr>
            </a:br>
            <a:r>
              <a:rPr lang="en-GB" sz="2400">
                <a:latin typeface="Segoe UI"/>
                <a:cs typeface="Segoe UI"/>
              </a:rPr>
              <a:t> </a:t>
            </a:r>
            <a:r>
              <a:rPr lang="en-GB" sz="2400" err="1">
                <a:latin typeface="Segoe UI"/>
                <a:cs typeface="Segoe UI"/>
              </a:rPr>
              <a:t>mechanizmowi</a:t>
            </a:r>
            <a:r>
              <a:rPr lang="en-GB" sz="2400">
                <a:latin typeface="Segoe UI"/>
                <a:cs typeface="Segoe UI"/>
              </a:rPr>
              <a:t> bind mounts w Docker:</a:t>
            </a:r>
          </a:p>
          <a:p>
            <a:r>
              <a:rPr lang="en-GB" sz="2400">
                <a:latin typeface="Consolas"/>
              </a:rPr>
              <a:t>volumes:</a:t>
            </a:r>
            <a:br>
              <a:rPr lang="en-GB" sz="2400">
                <a:latin typeface="Consolas"/>
              </a:rPr>
            </a:br>
            <a:r>
              <a:rPr lang="en-GB" sz="2400">
                <a:latin typeface="Consolas"/>
              </a:rPr>
              <a:t>  - ./notebooks:/home/</a:t>
            </a:r>
            <a:r>
              <a:rPr lang="en-GB" sz="2400" err="1">
                <a:latin typeface="Consolas"/>
              </a:rPr>
              <a:t>jovyan</a:t>
            </a:r>
            <a:r>
              <a:rPr lang="en-GB" sz="2400">
                <a:latin typeface="Consolas"/>
              </a:rPr>
              <a:t>/work    </a:t>
            </a:r>
            <a:r>
              <a:rPr lang="en-GB" sz="2400" i="1">
                <a:latin typeface="Consolas"/>
              </a:rPr>
              <a:t># </a:t>
            </a:r>
            <a:r>
              <a:rPr lang="en-GB" sz="2400" i="1" err="1">
                <a:latin typeface="Consolas"/>
              </a:rPr>
              <a:t>Notebooki</a:t>
            </a:r>
            <a:br>
              <a:rPr lang="en-GB" sz="2400" i="1">
                <a:latin typeface="Consolas"/>
              </a:rPr>
            </a:br>
            <a:r>
              <a:rPr lang="en-GB" sz="2400" i="1">
                <a:latin typeface="Consolas"/>
              </a:rPr>
              <a:t>  - ./data:/home/</a:t>
            </a:r>
            <a:r>
              <a:rPr lang="en-GB" sz="2400" i="1" err="1">
                <a:latin typeface="Consolas"/>
              </a:rPr>
              <a:t>jovyan</a:t>
            </a:r>
            <a:r>
              <a:rPr lang="en-GB" sz="2400" i="1">
                <a:latin typeface="Consolas"/>
              </a:rPr>
              <a:t>/data         # </a:t>
            </a:r>
            <a:r>
              <a:rPr lang="en-GB" sz="2400" i="1" err="1">
                <a:latin typeface="Consolas"/>
              </a:rPr>
              <a:t>Datasety</a:t>
            </a:r>
            <a:endParaRPr lang="en-GB" sz="2400" err="1"/>
          </a:p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4CD422-3F25-6C53-E704-960233F4C0B0}"/>
              </a:ext>
            </a:extLst>
          </p:cNvPr>
          <p:cNvSpPr txBox="1">
            <a:spLocks/>
          </p:cNvSpPr>
          <p:nvPr/>
        </p:nvSpPr>
        <p:spPr>
          <a:xfrm>
            <a:off x="19050" y="231270"/>
            <a:ext cx="12171680" cy="9204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💾 WARSTWA SKŁADOWANIA</a:t>
            </a:r>
            <a:endParaRPr lang="en-US" sz="400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E907FE-BA7E-08CE-541C-3B512FB7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88" y="2463483"/>
            <a:ext cx="5696585" cy="36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8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019C-36FB-C2A7-6D3E-51500309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Przygotowanie środowiska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1EFB3-6A82-3358-89B1-FB3A9CFF6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Spark w trybie Standalone (Master + Worker)</a:t>
            </a:r>
          </a:p>
          <a:p>
            <a:r>
              <a:rPr lang="en-US" sz="2000">
                <a:ea typeface="+mn-lt"/>
                <a:cs typeface="+mn-lt"/>
              </a:rPr>
              <a:t>Jupyter jako środowisko analizy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Docker Compose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Dockerfile z Python + PySpark + pandas + pyarrow</a:t>
            </a:r>
            <a:endParaRPr lang="en-US" sz="2000"/>
          </a:p>
          <a:p>
            <a:endParaRPr lang="en-US" sz="2000">
              <a:ea typeface="+mn-lt"/>
              <a:cs typeface="+mn-lt"/>
            </a:endParaRPr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7C44-4E83-74F1-EA92-74D726A0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42282"/>
            <a:ext cx="5319062" cy="30983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09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FDDA-F343-E4F9-29B5-A0DD36F6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INSTALACJA I KONFIGURACJA ŚRODOWISKA</a:t>
            </a:r>
          </a:p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7D53F3-A9A4-6350-D658-73AEE0C3D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7678" y="2357587"/>
            <a:ext cx="868064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ED1B6-C458-23BC-4910-230E6C1A0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9" y="1443267"/>
            <a:ext cx="7749397" cy="32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61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5A85F-F314-B373-A3BE-F99DB0B3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SZCZEGÓŁOWA KONFIGURACJA DOCKER COMPOSE</a:t>
            </a:r>
            <a:endParaRPr lang="en-US" sz="46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What is Docker Compose | Why &amp; How to Use it? | by Rehmanabdul | Medium |  DevOps.dev">
            <a:extLst>
              <a:ext uri="{FF2B5EF4-FFF2-40B4-BE49-F238E27FC236}">
                <a16:creationId xmlns:a16="http://schemas.microsoft.com/office/drawing/2014/main" id="{F5615E70-2066-E0E5-2922-E2CEE26D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48" y="591670"/>
            <a:ext cx="5712508" cy="2742004"/>
          </a:xfrm>
          <a:prstGeom prst="rect">
            <a:avLst/>
          </a:pr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Kontenery w stosie i na półciężarówce w porcie">
            <a:extLst>
              <a:ext uri="{FF2B5EF4-FFF2-40B4-BE49-F238E27FC236}">
                <a16:creationId xmlns:a16="http://schemas.microsoft.com/office/drawing/2014/main" id="{B8AA5851-4663-D498-54DC-A7218A6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76" r="-2" b="3523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1F04B-07C3-DCDE-1493-AEEBD2A6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Dane, import, zapis,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7B80E-48BD-A7DF-9F85-0D5DEADED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27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F0E417D8-88AA-4184-A08D-DEF97C6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85795" y="1690979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B4E045-9FB0-41C4-AC74-479EA20D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1C7A48-09EB-4AF0-84CB-7EE408C2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E5F32-B5B2-45E3-9C18-BBC9005C4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45E68B-E61B-4EAE-9672-3A52AEC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6263" y="1119679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EC4AF-3434-0BDC-CFE7-2B26AE48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88" y="1397000"/>
            <a:ext cx="4502041" cy="30083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Wstęp</a:t>
            </a: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teoretyczny</a:t>
            </a: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5400" kern="1200"/>
            </a:b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Apache Spark 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63DD1BD1-81FE-4F15-A934-E9AE94AE9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120AB9A0-C0C4-43DA-9A34-FA3A4079D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815DD1-EC9D-4BE1-846B-8BEF57D3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78D2B9-C9C4-4A37-A12C-A09FC115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FC7EBB5-848C-4B1C-BE84-4CF07E90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59707" y="3876466"/>
            <a:ext cx="1056155" cy="105615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8315F3-A078-427A-92BE-34EC9E574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DFAF5C-63B0-43FB-80BE-CC45D99F5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D937F2-A44A-479C-A7EB-4EE7686A9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834CC3-9461-418F-A593-FC09CD79B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D68AA1C-0667-46EE-A8BE-CAAA3EAF9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F403B5-430A-450F-97C1-73160966C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38EBB0-5161-46F3-83D7-D9F478B1A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7EDFA5-AD01-40BE-91A2-A0C178622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E0C47E-FE2F-4A8C-942E-1026D02D3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309DA7-4C25-40F5-AC21-DA06D9C98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290F5FA-D4BF-4264-A8E9-365566EC7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7FD6B5-9B47-4500-9D65-7BD217301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CA06612-80DE-4467-A50C-0CB390D6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4865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4ACDA-A981-C2C4-1EC3-D5807A53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 err="1">
                <a:ea typeface="+mj-lt"/>
                <a:cs typeface="+mj-lt"/>
              </a:rPr>
              <a:t>Architektura</a:t>
            </a:r>
            <a:r>
              <a:rPr lang="en-US" sz="4100">
                <a:ea typeface="+mj-lt"/>
                <a:cs typeface="+mj-lt"/>
              </a:rPr>
              <a:t> </a:t>
            </a:r>
            <a:r>
              <a:rPr lang="en-US" sz="4100" err="1">
                <a:ea typeface="+mj-lt"/>
                <a:cs typeface="+mj-lt"/>
              </a:rPr>
              <a:t>danych</a:t>
            </a:r>
            <a:r>
              <a:rPr lang="en-US" sz="4100">
                <a:ea typeface="+mj-lt"/>
                <a:cs typeface="+mj-lt"/>
              </a:rPr>
              <a:t>, </a:t>
            </a:r>
            <a:r>
              <a:rPr lang="en-US" sz="4100" err="1">
                <a:ea typeface="+mj-lt"/>
                <a:cs typeface="+mj-lt"/>
              </a:rPr>
              <a:t>formaty</a:t>
            </a:r>
            <a:r>
              <a:rPr lang="en-US" sz="4100">
                <a:ea typeface="+mj-lt"/>
                <a:cs typeface="+mj-lt"/>
              </a:rPr>
              <a:t> </a:t>
            </a:r>
            <a:r>
              <a:rPr lang="en-US" sz="4100" err="1">
                <a:ea typeface="+mj-lt"/>
                <a:cs typeface="+mj-lt"/>
              </a:rPr>
              <a:t>plików</a:t>
            </a:r>
            <a:endParaRPr lang="en-US" sz="410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BF31-CB92-BD85-2595-75E23F5A1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CSV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JSON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Parquet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Delta Lake</a:t>
            </a:r>
            <a:endParaRPr lang="en-US" sz="2000"/>
          </a:p>
          <a:p>
            <a:endParaRPr lang="en-US" sz="2000"/>
          </a:p>
        </p:txBody>
      </p:sp>
      <p:pic>
        <p:nvPicPr>
          <p:cNvPr id="5" name="Picture 4" descr="Brak alternatywnego opisu tekstowego dla tego zdjęcia">
            <a:extLst>
              <a:ext uri="{FF2B5EF4-FFF2-40B4-BE49-F238E27FC236}">
                <a16:creationId xmlns:a16="http://schemas.microsoft.com/office/drawing/2014/main" id="{7AC0CFDD-5E18-B332-6148-0307A8978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09" y="643234"/>
            <a:ext cx="4479900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9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AB0B0-0778-97FE-0818-817CF517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Wybór zbioru danych Citibike NYC (Big Data)</a:t>
            </a:r>
            <a:endParaRPr lang="en-US" sz="37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A50F3-5AE0-D488-3B20-F65A408CC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Citibike Trip Data (NYC, 2017–2019)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Setki milionów rekordów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Źródło: publiczne S3 — tripdata</a:t>
            </a:r>
          </a:p>
          <a:p>
            <a:r>
              <a:rPr lang="en-US" sz="2000">
                <a:ea typeface="+mn-lt"/>
                <a:cs typeface="+mn-lt"/>
              </a:rPr>
              <a:t>Dane  po rozpakowaniu  (~2.9GB -2017 ,2.3GB -2018, 3.5GB -2019)</a:t>
            </a:r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0920E-66E6-4E97-FB43-25BFDE2C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99" y="476629"/>
            <a:ext cx="4372056" cy="2938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7BB81-9CDB-C9E1-4279-3E9D81602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261" y="3754037"/>
            <a:ext cx="6079806" cy="19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19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6BE-17F6-2FA2-75CC-C4F20B52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>
                <a:ea typeface="+mj-lt"/>
                <a:cs typeface="+mj-lt"/>
              </a:rPr>
              <a:t>Automatyczne pobieranie i rozpakowywanie danych</a:t>
            </a:r>
            <a:endParaRPr lang="en-US" sz="41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7066A-A29E-6C17-266E-47B6B326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Pobieranie ZIP z AWS S3 (requests)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Rozpakowanie ZIP → struktura </a:t>
            </a:r>
            <a:r>
              <a:rPr lang="en-US" sz="2000">
                <a:latin typeface="Consolas"/>
              </a:rPr>
              <a:t>rok/miesiąc/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Automatyczne czyszczenie plików zbędnych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Przygotowanie katalogu </a:t>
            </a:r>
            <a:r>
              <a:rPr lang="en-US" sz="2000">
                <a:latin typeface="Consolas"/>
              </a:rPr>
              <a:t>citibike/</a:t>
            </a:r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1F3A-9625-C513-95C7-8D4A3011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32" y="3296745"/>
            <a:ext cx="5150277" cy="20892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6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F8A7-1525-CE7E-7963-A157D340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000">
                <a:ea typeface="+mj-lt"/>
                <a:cs typeface="+mj-lt"/>
              </a:rPr>
              <a:t>Czyszczenie i harmonizacja danych (ETL – Pandas)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F8FC9-4204-9262-86F6-3CDF1D04C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Automatyczny skan katalogów </a:t>
            </a:r>
            <a:r>
              <a:rPr lang="en-US" sz="2000">
                <a:latin typeface="Consolas"/>
              </a:rPr>
              <a:t>rok/miesiąc/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Wczytywanie wszystkich CSV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Ujednolicenie schematów (2017 ma inny zestaw kolumn!)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Scalanie do jednego pliku na rok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Zapis </a:t>
            </a:r>
            <a:r>
              <a:rPr lang="en-US" sz="2000" b="1">
                <a:ea typeface="+mn-lt"/>
                <a:cs typeface="+mn-lt"/>
              </a:rPr>
              <a:t>CSV</a:t>
            </a:r>
            <a:r>
              <a:rPr lang="en-US" sz="2000">
                <a:ea typeface="+mn-lt"/>
                <a:cs typeface="+mn-lt"/>
              </a:rPr>
              <a:t> + </a:t>
            </a:r>
            <a:r>
              <a:rPr lang="en-US" sz="2000" b="1">
                <a:ea typeface="+mn-lt"/>
                <a:cs typeface="+mn-lt"/>
              </a:rPr>
              <a:t>Parquet</a:t>
            </a:r>
            <a:endParaRPr lang="en-US" sz="2000"/>
          </a:p>
          <a:p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340F2-129E-A3D3-8CAB-AD885FFB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72" y="1796385"/>
            <a:ext cx="6389346" cy="32745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886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91712-8FC0-E78F-EE9E-37A47572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4000">
                <a:ea typeface="+mj-lt"/>
                <a:cs typeface="+mj-lt"/>
              </a:rPr>
              <a:t>Przygotowane pliki: CSV i Parquet</a:t>
            </a:r>
            <a:endParaRPr lang="en-US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70882-A34A-04DF-AC86-089DC3EF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25" y="457200"/>
            <a:ext cx="10882911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77B5-6CD1-B096-3E3F-DEFFCE683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Zapis plików</a:t>
            </a:r>
          </a:p>
          <a:p>
            <a:r>
              <a:rPr lang="en-US" sz="1600">
                <a:ea typeface="+mn-lt"/>
                <a:cs typeface="+mn-lt"/>
              </a:rPr>
              <a:t>Dlaczego parquet: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kompresja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format kolumnowy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szybki odczyt w Spark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automatyczna optymalizacja</a:t>
            </a:r>
            <a:endParaRPr lang="en-US" sz="1600"/>
          </a:p>
          <a:p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57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98D3B-BFA8-9B03-7387-23618936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Wczytywanie danych do Spark (CSV vs Parquet)</a:t>
            </a:r>
            <a:endParaRPr lang="en-US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835B-7129-4F37-FD3E-DD13F725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SparkSession + odczyt</a:t>
            </a:r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1F678-EDB6-02DD-AAF1-9ABB0A174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2773351"/>
            <a:ext cx="11164824" cy="34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5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1BFD3-2A91-21E4-ABC8-0AAB262B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8014D-E64E-A609-DC06-A5D2659C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Wczytywanie danych (CSV vs Parquet) porównanie czasów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51723-312B-E4DC-231F-FB7A22708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1225919"/>
            <a:ext cx="7188199" cy="440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5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B4FE5-D282-6E15-5219-1F527693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ea typeface="+mj-lt"/>
                <a:cs typeface="+mj-lt"/>
              </a:rPr>
              <a:t>Czyszczenie danych (usuwanie rekordów z brakami)</a:t>
            </a:r>
            <a:endParaRPr lang="en-US" sz="37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F31EA9-363F-E70C-E053-71B1C70BE1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720823"/>
              </p:ext>
            </p:extLst>
          </p:nvPr>
        </p:nvGraphicFramePr>
        <p:xfrm>
          <a:off x="784266" y="2112579"/>
          <a:ext cx="10647411" cy="41928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87987">
                  <a:extLst>
                    <a:ext uri="{9D8B030D-6E8A-4147-A177-3AD203B41FA5}">
                      <a16:colId xmlns:a16="http://schemas.microsoft.com/office/drawing/2014/main" val="2439335203"/>
                    </a:ext>
                  </a:extLst>
                </a:gridCol>
                <a:gridCol w="2443047">
                  <a:extLst>
                    <a:ext uri="{9D8B030D-6E8A-4147-A177-3AD203B41FA5}">
                      <a16:colId xmlns:a16="http://schemas.microsoft.com/office/drawing/2014/main" val="2504502158"/>
                    </a:ext>
                  </a:extLst>
                </a:gridCol>
                <a:gridCol w="2012326">
                  <a:extLst>
                    <a:ext uri="{9D8B030D-6E8A-4147-A177-3AD203B41FA5}">
                      <a16:colId xmlns:a16="http://schemas.microsoft.com/office/drawing/2014/main" val="3888590130"/>
                    </a:ext>
                  </a:extLst>
                </a:gridCol>
                <a:gridCol w="1805581">
                  <a:extLst>
                    <a:ext uri="{9D8B030D-6E8A-4147-A177-3AD203B41FA5}">
                      <a16:colId xmlns:a16="http://schemas.microsoft.com/office/drawing/2014/main" val="4192730987"/>
                    </a:ext>
                  </a:extLst>
                </a:gridCol>
                <a:gridCol w="2098470">
                  <a:extLst>
                    <a:ext uri="{9D8B030D-6E8A-4147-A177-3AD203B41FA5}">
                      <a16:colId xmlns:a16="http://schemas.microsoft.com/office/drawing/2014/main" val="3307352169"/>
                    </a:ext>
                  </a:extLst>
                </a:gridCol>
              </a:tblGrid>
              <a:tr h="9179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Rok / Format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Rekordy przed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Rekordy po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Usunięte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Czas czyszczenia</a:t>
                      </a:r>
                    </a:p>
                  </a:txBody>
                  <a:tcPr marL="124047" marR="124047" marT="62024" marB="62024" anchor="ctr"/>
                </a:tc>
                <a:extLst>
                  <a:ext uri="{0D108BD9-81ED-4DB2-BD59-A6C34878D82A}">
                    <a16:rowId xmlns:a16="http://schemas.microsoft.com/office/drawing/2014/main" val="4005883853"/>
                  </a:ext>
                </a:extLst>
              </a:tr>
              <a:tr h="545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2017 CSV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16,364,657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12,599,579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3,765,078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46.48 s</a:t>
                      </a:r>
                    </a:p>
                  </a:txBody>
                  <a:tcPr marL="124047" marR="124047" marT="62024" marB="62024" anchor="ctr"/>
                </a:tc>
                <a:extLst>
                  <a:ext uri="{0D108BD9-81ED-4DB2-BD59-A6C34878D82A}">
                    <a16:rowId xmlns:a16="http://schemas.microsoft.com/office/drawing/2014/main" val="3313712705"/>
                  </a:ext>
                </a:extLst>
              </a:tr>
              <a:tr h="545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2017 Parquet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16,364,657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12,599,579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3,765,078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8.84 s</a:t>
                      </a:r>
                    </a:p>
                  </a:txBody>
                  <a:tcPr marL="124047" marR="124047" marT="62024" marB="62024" anchor="ctr"/>
                </a:tc>
                <a:extLst>
                  <a:ext uri="{0D108BD9-81ED-4DB2-BD59-A6C34878D82A}">
                    <a16:rowId xmlns:a16="http://schemas.microsoft.com/office/drawing/2014/main" val="2157400192"/>
                  </a:ext>
                </a:extLst>
              </a:tr>
              <a:tr h="545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2018 CSV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17,548,339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17,545,842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2,497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46.89 s</a:t>
                      </a:r>
                    </a:p>
                  </a:txBody>
                  <a:tcPr marL="124047" marR="124047" marT="62024" marB="62024" anchor="ctr"/>
                </a:tc>
                <a:extLst>
                  <a:ext uri="{0D108BD9-81ED-4DB2-BD59-A6C34878D82A}">
                    <a16:rowId xmlns:a16="http://schemas.microsoft.com/office/drawing/2014/main" val="2895785550"/>
                  </a:ext>
                </a:extLst>
              </a:tr>
              <a:tr h="545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2018 Parquet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17,548,339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17,545,842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2,497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12.67 s</a:t>
                      </a:r>
                    </a:p>
                  </a:txBody>
                  <a:tcPr marL="124047" marR="124047" marT="62024" marB="62024" anchor="ctr"/>
                </a:tc>
                <a:extLst>
                  <a:ext uri="{0D108BD9-81ED-4DB2-BD59-A6C34878D82A}">
                    <a16:rowId xmlns:a16="http://schemas.microsoft.com/office/drawing/2014/main" val="384266778"/>
                  </a:ext>
                </a:extLst>
              </a:tr>
              <a:tr h="545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2019 CSV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20,551,697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20,551,517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180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48.13 s</a:t>
                      </a:r>
                    </a:p>
                  </a:txBody>
                  <a:tcPr marL="124047" marR="124047" marT="62024" marB="62024" anchor="ctr"/>
                </a:tc>
                <a:extLst>
                  <a:ext uri="{0D108BD9-81ED-4DB2-BD59-A6C34878D82A}">
                    <a16:rowId xmlns:a16="http://schemas.microsoft.com/office/drawing/2014/main" val="3407722845"/>
                  </a:ext>
                </a:extLst>
              </a:tr>
              <a:tr h="545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2019 Parquet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20,551,697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20,551,517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180</a:t>
                      </a:r>
                    </a:p>
                  </a:txBody>
                  <a:tcPr marL="124047" marR="124047" marT="62024" marB="620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12.39 s</a:t>
                      </a:r>
                    </a:p>
                  </a:txBody>
                  <a:tcPr marL="124047" marR="124047" marT="62024" marB="62024" anchor="ctr"/>
                </a:tc>
                <a:extLst>
                  <a:ext uri="{0D108BD9-81ED-4DB2-BD59-A6C34878D82A}">
                    <a16:rowId xmlns:a16="http://schemas.microsoft.com/office/drawing/2014/main" val="1232576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44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D858D-92E4-D184-37F8-EAAB4ECB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Przykładowe dane po wczytaniu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9869E-E96D-F950-A1F3-C2A315649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063" y="1675227"/>
            <a:ext cx="108498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6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upa przedstawiająca spadek wydajności">
            <a:extLst>
              <a:ext uri="{FF2B5EF4-FFF2-40B4-BE49-F238E27FC236}">
                <a16:creationId xmlns:a16="http://schemas.microsoft.com/office/drawing/2014/main" id="{BB13824F-9116-42BE-BF53-939322EE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" r="-2" b="14991"/>
          <a:stretch>
            <a:fillRect/>
          </a:stretch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F222A-7FB9-52DB-DF25-D506D9EC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6700232" cy="2817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Analiza, SQL, </a:t>
            </a:r>
            <a:r>
              <a:rPr lang="en-US" sz="4800" b="1" err="1">
                <a:solidFill>
                  <a:schemeClr val="bg1"/>
                </a:solidFill>
              </a:rPr>
              <a:t>benchmarki</a:t>
            </a:r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5F3C6-0658-CF9B-AA0D-260F1EAC6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5166367"/>
            <a:ext cx="4160233" cy="85099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17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957D4-219A-E099-3E36-C77E00ED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Czym jest Big Data?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1E37-9732-1EC7-06F7-79AFAA902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5V Big Data: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Volume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Velocity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Variety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Veracity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Value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Dlaczego tradycyjne systemy nie dają rady?</a:t>
            </a:r>
            <a:endParaRPr lang="en-US" sz="2000"/>
          </a:p>
          <a:p>
            <a:endParaRPr lang="en-US" sz="2000"/>
          </a:p>
        </p:txBody>
      </p:sp>
      <p:pic>
        <p:nvPicPr>
          <p:cNvPr id="5" name="Picture 4" descr="Liczby z giełdy na wyświetlaczu cyfrowym">
            <a:extLst>
              <a:ext uri="{FF2B5EF4-FFF2-40B4-BE49-F238E27FC236}">
                <a16:creationId xmlns:a16="http://schemas.microsoft.com/office/drawing/2014/main" id="{4B56FD57-60B9-D1A7-9E0A-69631171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66" r="11011" b="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43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ikrofon i fortepian">
            <a:extLst>
              <a:ext uri="{FF2B5EF4-FFF2-40B4-BE49-F238E27FC236}">
                <a16:creationId xmlns:a16="http://schemas.microsoft.com/office/drawing/2014/main" id="{A20A0887-42EB-7D41-6E5A-B94B780D32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107" r="-2" b="-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D264B2-A01E-6ACC-0597-6F18AF31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DD3D0-2579-44DB-63C1-2E7E1A601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73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C7CE26-4895-492D-5289-44F743855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7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971B58-D15A-9256-CCF1-636BAEC69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82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39E318-E79F-9792-38CE-342EA0377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164" r="-1" b="-1"/>
          <a:stretch>
            <a:fillRect/>
          </a:stretch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3986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4560B2-0E73-89F8-077A-370BEA642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26" r="847"/>
          <a:stretch>
            <a:fillRect/>
          </a:stretch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5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C20B3-0E92-AFF2-21B8-68273FC4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D9EFF-29A4-7E5A-B2C6-292BF9EE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Wykonane pomiary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CACF0D-CB52-77E0-A903-847847F5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43" y="2028303"/>
            <a:ext cx="4337477" cy="4833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396F5-3633-B33D-BBB4-AC77EBE03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95" y="2013937"/>
            <a:ext cx="6438205" cy="41780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77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53A48-7C63-FF58-1DA5-0B2EC0062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Porównanie czasu odczytu danych (CSV vs Parquet)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2802DC-C1CF-18D2-1EE5-08FFCCD22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590933"/>
            <a:ext cx="7608304" cy="37470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81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42AAF-3F23-56A3-FE7F-E811E2CA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ADCA0-044F-28C2-5FA3-E87D17BE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Porównanie czasu wykonania zapytań SQL (Spark SQL)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E037B-12B0-122E-94FD-E081B4F5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143" y="601561"/>
            <a:ext cx="7962351" cy="52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BCA9-A4E4-945D-B5D7-3BC89D6D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Wnioski</a:t>
            </a:r>
            <a:endParaRPr lang="en-US" err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E8B001-3E41-61DF-0944-DD3F2552EC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969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8A1F63-392E-4000-6EA5-F4BB2E63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Czym Jest Apache Spark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FE372D57-9818-404F-BB7B-7884D70EAB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867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3EBA6-B8FF-9D3A-AF76-4BC70AB1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Hadoop vs Spark</a:t>
            </a:r>
            <a:endParaRPr lang="en-US" sz="3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09FC6-873E-083A-3212-8A1E730BA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Hadoop MapReduce → wolniejsze, zapis po każdej operacji</a:t>
            </a:r>
          </a:p>
          <a:p>
            <a:r>
              <a:rPr lang="en-US" sz="1800">
                <a:ea typeface="+mn-lt"/>
                <a:cs typeface="+mn-lt"/>
              </a:rPr>
              <a:t>Spark → operacje w pamięci RAM, 100x szybciej</a:t>
            </a:r>
          </a:p>
          <a:p>
            <a:r>
              <a:rPr lang="en-US" sz="1800">
                <a:ea typeface="+mn-lt"/>
                <a:cs typeface="+mn-lt"/>
              </a:rPr>
              <a:t>Spark = następca Hadoop w analizie danych</a:t>
            </a:r>
          </a:p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1F221-127C-5ABD-0872-BBBB9A54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38" y="1947771"/>
            <a:ext cx="5628018" cy="27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1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5CA2A-54FB-0F66-431D-91D00D4E4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Architektura Spark</a:t>
            </a:r>
            <a:endParaRPr lang="en-US" sz="4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33CF3-404D-77B4-879A-5A7C983F2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Driver Program</a:t>
            </a:r>
            <a:r>
              <a:rPr lang="en-US" sz="2000">
                <a:ea typeface="+mn-lt"/>
                <a:cs typeface="+mn-lt"/>
              </a:rPr>
              <a:t> – zarządza aplikacją, planuje zadania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Cluster Manager</a:t>
            </a:r>
            <a:r>
              <a:rPr lang="en-US" sz="2000">
                <a:ea typeface="+mn-lt"/>
                <a:cs typeface="+mn-lt"/>
              </a:rPr>
              <a:t> – przydziela zasoby klastra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Workers</a:t>
            </a:r>
            <a:r>
              <a:rPr lang="en-US" sz="2000">
                <a:ea typeface="+mn-lt"/>
                <a:cs typeface="+mn-lt"/>
              </a:rPr>
              <a:t> – węzły wykonawcze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Executors</a:t>
            </a:r>
            <a:r>
              <a:rPr lang="en-US" sz="2000">
                <a:ea typeface="+mn-lt"/>
                <a:cs typeface="+mn-lt"/>
              </a:rPr>
              <a:t> – procesy wykonujące zadania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Tasks</a:t>
            </a:r>
            <a:r>
              <a:rPr lang="en-US" sz="2000">
                <a:ea typeface="+mn-lt"/>
                <a:cs typeface="+mn-lt"/>
              </a:rPr>
              <a:t> – jednostki pracy wykonywane równolegle</a:t>
            </a:r>
            <a:endParaRPr lang="en-US" sz="2000"/>
          </a:p>
        </p:txBody>
      </p:sp>
      <p:pic>
        <p:nvPicPr>
          <p:cNvPr id="6" name="Obraz 5" descr="Obraz zawierający tekst, diagram, zrzut ekranu, linia&#10;&#10;Zawartość wygenerowana przez AI może być niepoprawna.">
            <a:extLst>
              <a:ext uri="{FF2B5EF4-FFF2-40B4-BE49-F238E27FC236}">
                <a16:creationId xmlns:a16="http://schemas.microsoft.com/office/drawing/2014/main" id="{92DFB29A-17E8-8BF6-3104-FB705FA8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32" y="3118186"/>
            <a:ext cx="5150277" cy="24463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6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95986-B6DF-E968-5E95-2C6342AA2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Model programowania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A6F14-3A3C-59C0-CB77-8C45766F7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RDD (Resilient Distributed Dataset) - dwa rodzaje operacji</a:t>
            </a:r>
          </a:p>
          <a:p>
            <a:r>
              <a:rPr lang="en-US" sz="2000">
                <a:ea typeface="+mn-lt"/>
                <a:cs typeface="+mn-lt"/>
              </a:rPr>
              <a:t>DataFrame – kolumnowe, szybkie</a:t>
            </a:r>
          </a:p>
          <a:p>
            <a:r>
              <a:rPr lang="en-US" sz="2000">
                <a:ea typeface="+mn-lt"/>
                <a:cs typeface="+mn-lt"/>
              </a:rPr>
              <a:t>Dataset – optimizacja i czytelność</a:t>
            </a:r>
          </a:p>
          <a:p>
            <a:r>
              <a:rPr lang="en-US" sz="2000">
                <a:ea typeface="+mn-lt"/>
                <a:cs typeface="+mn-lt"/>
              </a:rPr>
              <a:t>Lazy evaluation - transformacje są obliczane dopiero podczas akcji</a:t>
            </a: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BCBE7-9969-C626-6461-3F38D79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81" r="37192" b="6250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7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BD011-1E49-3748-64CD-DCC5FB9C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Moduły Apache Spark</a:t>
            </a:r>
            <a:endParaRPr lang="en-US" sz="54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sX0" fmla="*/ 0 w 18288"/>
              <a:gd name="csY0" fmla="*/ 0 h 5590381"/>
              <a:gd name="csX1" fmla="*/ 18288 w 18288"/>
              <a:gd name="csY1" fmla="*/ 0 h 5590381"/>
              <a:gd name="csX2" fmla="*/ 18288 w 18288"/>
              <a:gd name="csY2" fmla="*/ 754701 h 5590381"/>
              <a:gd name="csX3" fmla="*/ 18288 w 18288"/>
              <a:gd name="csY3" fmla="*/ 1565307 h 5590381"/>
              <a:gd name="csX4" fmla="*/ 18288 w 18288"/>
              <a:gd name="csY4" fmla="*/ 2152297 h 5590381"/>
              <a:gd name="csX5" fmla="*/ 18288 w 18288"/>
              <a:gd name="csY5" fmla="*/ 2906998 h 5590381"/>
              <a:gd name="csX6" fmla="*/ 18288 w 18288"/>
              <a:gd name="csY6" fmla="*/ 3549892 h 5590381"/>
              <a:gd name="csX7" fmla="*/ 18288 w 18288"/>
              <a:gd name="csY7" fmla="*/ 4080978 h 5590381"/>
              <a:gd name="csX8" fmla="*/ 18288 w 18288"/>
              <a:gd name="csY8" fmla="*/ 4835680 h 5590381"/>
              <a:gd name="csX9" fmla="*/ 18288 w 18288"/>
              <a:gd name="csY9" fmla="*/ 5590381 h 5590381"/>
              <a:gd name="csX10" fmla="*/ 0 w 18288"/>
              <a:gd name="csY10" fmla="*/ 5590381 h 5590381"/>
              <a:gd name="csX11" fmla="*/ 0 w 18288"/>
              <a:gd name="csY11" fmla="*/ 4835680 h 5590381"/>
              <a:gd name="csX12" fmla="*/ 0 w 18288"/>
              <a:gd name="csY12" fmla="*/ 4304593 h 5590381"/>
              <a:gd name="csX13" fmla="*/ 0 w 18288"/>
              <a:gd name="csY13" fmla="*/ 3773507 h 5590381"/>
              <a:gd name="csX14" fmla="*/ 0 w 18288"/>
              <a:gd name="csY14" fmla="*/ 3186517 h 5590381"/>
              <a:gd name="csX15" fmla="*/ 0 w 18288"/>
              <a:gd name="csY15" fmla="*/ 2487720 h 5590381"/>
              <a:gd name="csX16" fmla="*/ 0 w 18288"/>
              <a:gd name="csY16" fmla="*/ 1956633 h 5590381"/>
              <a:gd name="csX17" fmla="*/ 0 w 18288"/>
              <a:gd name="csY17" fmla="*/ 1425547 h 5590381"/>
              <a:gd name="csX18" fmla="*/ 0 w 18288"/>
              <a:gd name="csY18" fmla="*/ 614942 h 5590381"/>
              <a:gd name="csX19" fmla="*/ 0 w 18288"/>
              <a:gd name="csY19" fmla="*/ 0 h 55903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pache Spark – Wikipedia, wolna encyklopedia">
            <a:extLst>
              <a:ext uri="{FF2B5EF4-FFF2-40B4-BE49-F238E27FC236}">
                <a16:creationId xmlns:a16="http://schemas.microsoft.com/office/drawing/2014/main" id="{4847F53B-0DC3-FAF3-1747-C93FFBB4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795162"/>
            <a:ext cx="6894576" cy="35851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2CE8-E075-BE9E-5315-A73FAF0ED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Spark SQL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MLlib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Structured Streaming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GraphX</a:t>
            </a:r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55851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16587-2B93-0E66-FB0E-1E4E31F9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Instalacja, konfiguracja, 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22FA-A6C4-D589-A24F-185E84BC2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60524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Motyw pakietu Office</vt:lpstr>
      <vt:lpstr>Implementacja systemu Big Data z użyciem Apache Spark</vt:lpstr>
      <vt:lpstr>Wstęp teoretyczny  Apache Spark </vt:lpstr>
      <vt:lpstr>Czym jest Big Data?</vt:lpstr>
      <vt:lpstr>Czym Jest Apache Spark</vt:lpstr>
      <vt:lpstr>Hadoop vs Spark</vt:lpstr>
      <vt:lpstr>Architektura Spark</vt:lpstr>
      <vt:lpstr>Model programowania</vt:lpstr>
      <vt:lpstr>Moduły Apache Spark</vt:lpstr>
      <vt:lpstr>Instalacja, konfiguracja, narzędzia</vt:lpstr>
      <vt:lpstr>ARCHITEKTURA SYSTEMU BIG DATA  </vt:lpstr>
      <vt:lpstr>🐳 WARSTWA ORKIESTRACJI – DOCKER COMPOSE</vt:lpstr>
      <vt:lpstr> ⚙️  WARSTWA PRZETWARZANIA – APACHE SPARK</vt:lpstr>
      <vt:lpstr>📊 WARSTWA ANALITYCZNA - JupyterLab z PySpark </vt:lpstr>
      <vt:lpstr>1️⃣  INICJALIZACJA  2️⃣  POŁĄCZENIE  3️⃣  ALOKACJA ZASOBÓW  4️⃣  DYSTRYBUCJA KODU  5️⃣  PRZETWARZANIE RÓWNOLEGŁE  6️⃣  AGREGACJA WYNIKÓW </vt:lpstr>
      <vt:lpstr>Dane są persystowane poza kontenerami dzięki  mechanizmowi bind mounts w Docker: volumes:   - ./notebooks:/home/jovyan/work    # Notebooki   - ./data:/home/jovyan/data         # Datasety </vt:lpstr>
      <vt:lpstr>Przygotowanie środowiska</vt:lpstr>
      <vt:lpstr>INSTALACJA I KONFIGURACJA ŚRODOWISKA </vt:lpstr>
      <vt:lpstr>SZCZEGÓŁOWA KONFIGURACJA DOCKER COMPOSE</vt:lpstr>
      <vt:lpstr>Dane, import, zapis, ETL</vt:lpstr>
      <vt:lpstr>Architektura danych, formaty plików</vt:lpstr>
      <vt:lpstr>Wybór zbioru danych Citibike NYC (Big Data)</vt:lpstr>
      <vt:lpstr>Automatyczne pobieranie i rozpakowywanie danych</vt:lpstr>
      <vt:lpstr>Czyszczenie i harmonizacja danych (ETL – Pandas)</vt:lpstr>
      <vt:lpstr>Przygotowane pliki: CSV i Parquet</vt:lpstr>
      <vt:lpstr>Wczytywanie danych do Spark (CSV vs Parquet)</vt:lpstr>
      <vt:lpstr>Wczytywanie danych (CSV vs Parquet) porównanie czasów</vt:lpstr>
      <vt:lpstr>Czyszczenie danych (usuwanie rekordów z brakami)</vt:lpstr>
      <vt:lpstr>Przykładowe dane po wczytaniu</vt:lpstr>
      <vt:lpstr>Analiza, SQL, benchmarki</vt:lpstr>
      <vt:lpstr>Live demo</vt:lpstr>
      <vt:lpstr>PowerPoint Presentation</vt:lpstr>
      <vt:lpstr>PowerPoint Presentation</vt:lpstr>
      <vt:lpstr>PowerPoint Presentation</vt:lpstr>
      <vt:lpstr>PowerPoint Presentation</vt:lpstr>
      <vt:lpstr>Wykonane pomiary</vt:lpstr>
      <vt:lpstr>Porównanie czasu odczytu danych (CSV vs Parquet)</vt:lpstr>
      <vt:lpstr>Porównanie czasu wykonania zapytań SQL (Spark SQL)</vt:lpstr>
      <vt:lpstr>Wnioski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2025-11-19T19:46:07Z</dcterms:created>
  <dcterms:modified xsi:type="dcterms:W3CDTF">2025-11-21T12:35:11Z</dcterms:modified>
</cp:coreProperties>
</file>